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9"/>
  </p:notesMasterIdLst>
  <p:sldIdLst>
    <p:sldId id="366" r:id="rId2"/>
    <p:sldId id="369" r:id="rId3"/>
    <p:sldId id="368" r:id="rId4"/>
    <p:sldId id="259" r:id="rId5"/>
    <p:sldId id="258" r:id="rId6"/>
    <p:sldId id="370" r:id="rId7"/>
    <p:sldId id="421" r:id="rId8"/>
    <p:sldId id="265" r:id="rId9"/>
    <p:sldId id="428" r:id="rId10"/>
    <p:sldId id="407" r:id="rId11"/>
    <p:sldId id="372" r:id="rId12"/>
    <p:sldId id="408" r:id="rId13"/>
    <p:sldId id="266" r:id="rId14"/>
    <p:sldId id="424" r:id="rId15"/>
    <p:sldId id="311" r:id="rId16"/>
    <p:sldId id="317" r:id="rId17"/>
    <p:sldId id="409" r:id="rId18"/>
    <p:sldId id="323" r:id="rId19"/>
    <p:sldId id="269" r:id="rId20"/>
    <p:sldId id="411" r:id="rId21"/>
    <p:sldId id="382" r:id="rId22"/>
    <p:sldId id="397" r:id="rId23"/>
    <p:sldId id="422" r:id="rId24"/>
    <p:sldId id="286" r:id="rId25"/>
    <p:sldId id="394" r:id="rId26"/>
    <p:sldId id="425" r:id="rId27"/>
    <p:sldId id="427" r:id="rId28"/>
    <p:sldId id="423" r:id="rId29"/>
    <p:sldId id="302" r:id="rId30"/>
    <p:sldId id="412" r:id="rId31"/>
    <p:sldId id="413" r:id="rId32"/>
    <p:sldId id="357" r:id="rId33"/>
    <p:sldId id="417" r:id="rId34"/>
    <p:sldId id="420" r:id="rId35"/>
    <p:sldId id="289" r:id="rId36"/>
    <p:sldId id="416" r:id="rId37"/>
    <p:sldId id="291" r:id="rId38"/>
  </p:sldIdLst>
  <p:sldSz cx="9144000" cy="6858000" type="screen4x3"/>
  <p:notesSz cx="7102475" cy="93884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526E6-E534-4B2A-B92B-D1B2DCC3B5CF}" v="2" dt="2021-05-28T17:26:08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871" autoAdjust="0"/>
  </p:normalViewPr>
  <p:slideViewPr>
    <p:cSldViewPr>
      <p:cViewPr varScale="1">
        <p:scale>
          <a:sx n="82" d="100"/>
          <a:sy n="82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86" y="-96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500" b="0" strike="noStrike" spc="-1">
                <a:latin typeface="Arial" panose="020B0604020202020204"/>
              </a:rPr>
              <a:t>Click to move the slide</a:t>
            </a: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804947" y="4905293"/>
            <a:ext cx="6439205" cy="464692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100" b="0" strike="noStrike" spc="-1">
                <a:latin typeface="Arial" panose="020B0604020202020204"/>
              </a:rPr>
              <a:t>Click to edit the notes format</a:t>
            </a:r>
          </a:p>
        </p:txBody>
      </p:sp>
      <p:sp>
        <p:nvSpPr>
          <p:cNvPr id="2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93076" cy="5159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</a:p>
        </p:txBody>
      </p:sp>
      <p:sp>
        <p:nvSpPr>
          <p:cNvPr id="286" name="PlaceHolder 4"/>
          <p:cNvSpPr>
            <a:spLocks noGrp="1"/>
          </p:cNvSpPr>
          <p:nvPr>
            <p:ph type="dt"/>
          </p:nvPr>
        </p:nvSpPr>
        <p:spPr>
          <a:xfrm>
            <a:off x="4556023" y="0"/>
            <a:ext cx="3493076" cy="5159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</a:p>
        </p:txBody>
      </p:sp>
      <p:sp>
        <p:nvSpPr>
          <p:cNvPr id="287" name="PlaceHolder 5"/>
          <p:cNvSpPr>
            <a:spLocks noGrp="1"/>
          </p:cNvSpPr>
          <p:nvPr>
            <p:ph type="ftr"/>
          </p:nvPr>
        </p:nvSpPr>
        <p:spPr>
          <a:xfrm>
            <a:off x="0" y="9810956"/>
            <a:ext cx="3493076" cy="515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</a:p>
        </p:txBody>
      </p:sp>
      <p:sp>
        <p:nvSpPr>
          <p:cNvPr id="288" name="PlaceHolder 6"/>
          <p:cNvSpPr>
            <a:spLocks noGrp="1"/>
          </p:cNvSpPr>
          <p:nvPr>
            <p:ph type="sldNum"/>
          </p:nvPr>
        </p:nvSpPr>
        <p:spPr>
          <a:xfrm>
            <a:off x="4556023" y="9810956"/>
            <a:ext cx="3493076" cy="515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7DF944B-4295-4E6B-83ED-01CF63F30AA9}" type="slidenum">
              <a:rPr lang="en-US" sz="1400" b="0" strike="noStrike" spc="-1">
                <a:latin typeface="Times New Roman" panose="02020603050405020304"/>
              </a:rPr>
              <a:pPr algn="r"/>
              <a:t>‹#›</a:t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616325813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</a:t>
            </a:fld>
            <a:endParaRPr lang="en-US" sz="1400" spc="-1" dirty="0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81281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10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57619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11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687697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12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47665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13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9210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>
              <a:defRPr/>
            </a:pPr>
            <a:endParaRPr lang="en-US" sz="1900" i="1" spc="-1" dirty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14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026051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89">
              <a:defRPr/>
            </a:pPr>
            <a:endParaRPr lang="en-US" sz="1900" i="1" spc="-1" dirty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15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8530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16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224826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17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229003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</a:tabLst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18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90229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19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3188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</a:t>
            </a:fld>
            <a:endParaRPr lang="en-US" sz="1400" spc="-1" dirty="0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318522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20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0623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21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53213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22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528034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23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96653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24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04838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25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933077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26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551152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28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6522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29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137347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30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0959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045459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31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64539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32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160191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33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946266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34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679919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35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3538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36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741024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37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79187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4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07994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prstGeom prst="rect">
            <a:avLst/>
          </a:prstGeom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946997" y="4459526"/>
            <a:ext cx="5207363" cy="4223705"/>
          </a:xfrm>
          <a:prstGeom prst="rect">
            <a:avLst/>
          </a:prstGeom>
        </p:spPr>
        <p:txBody>
          <a:bodyPr lIns="92745" tIns="46373" rIns="92745" bIns="46373">
            <a:noAutofit/>
          </a:bodyPr>
          <a:lstStyle/>
          <a:p>
            <a:pPr marL="222485" indent="-221831" defTabSz="942289">
              <a:tabLst>
                <a:tab pos="0" algn="l"/>
              </a:tabLst>
              <a:defRPr/>
            </a:pPr>
            <a:endParaRPr lang="en-US" sz="2100" spc="-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366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6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37797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7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5206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8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133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3038" y="784225"/>
            <a:ext cx="5162550" cy="3871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7DF944B-4295-4E6B-83ED-01CF63F30AA9}" type="slidenum">
              <a:rPr lang="en-US" sz="1400" spc="-1">
                <a:latin typeface="Times New Roman" panose="02020603050405020304"/>
              </a:rPr>
              <a:pPr algn="r"/>
              <a:t>9</a:t>
            </a:fld>
            <a:endParaRPr lang="en-US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1264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1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"/>
          <p:cNvGrpSpPr/>
          <p:nvPr/>
        </p:nvGrpSpPr>
        <p:grpSpPr>
          <a:xfrm>
            <a:off x="-12960" y="-8640"/>
            <a:ext cx="9168840" cy="6874200"/>
            <a:chOff x="-12960" y="-8640"/>
            <a:chExt cx="9168840" cy="6874200"/>
          </a:xfrm>
        </p:grpSpPr>
        <p:sp>
          <p:nvSpPr>
            <p:cNvPr id="62" name="CustomShape 2"/>
            <p:cNvSpPr/>
            <p:nvPr/>
          </p:nvSpPr>
          <p:spPr>
            <a:xfrm>
              <a:off x="-12960" y="4013280"/>
              <a:ext cx="456120" cy="2852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lnTo>
                    <a:pt x="0" y="21536"/>
                  </a:lnTo>
                  <a:cubicBezTo>
                    <a:pt x="133" y="14421"/>
                    <a:pt x="267" y="7307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3" name="Line 3"/>
            <p:cNvSpPr/>
            <p:nvPr/>
          </p:nvSpPr>
          <p:spPr>
            <a:xfrm flipV="1">
              <a:off x="5126040" y="4175280"/>
              <a:ext cx="4022640" cy="268272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4" name="Line 4"/>
            <p:cNvSpPr/>
            <p:nvPr/>
          </p:nvSpPr>
          <p:spPr>
            <a:xfrm>
              <a:off x="70380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5" name="CustomShape 5"/>
            <p:cNvSpPr/>
            <p:nvPr/>
          </p:nvSpPr>
          <p:spPr>
            <a:xfrm>
              <a:off x="6887520" y="0"/>
              <a:ext cx="2268360" cy="6865560"/>
            </a:xfrm>
            <a:custGeom>
              <a:avLst/>
              <a:gdLst/>
              <a:ahLst/>
              <a:cxnLst/>
              <a:rect l="l" t="t" r="r" b="b"/>
              <a:pathLst>
                <a:path w="21577" h="21600">
                  <a:moveTo>
                    <a:pt x="19239" y="0"/>
                  </a:moveTo>
                  <a:lnTo>
                    <a:pt x="0" y="21573"/>
                  </a:lnTo>
                  <a:lnTo>
                    <a:pt x="21573" y="21600"/>
                  </a:lnTo>
                  <a:cubicBezTo>
                    <a:pt x="21600" y="14409"/>
                    <a:pt x="21466" y="7218"/>
                    <a:pt x="21493" y="27"/>
                  </a:cubicBezTo>
                  <a:lnTo>
                    <a:pt x="19239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6" name="CustomShape 6"/>
            <p:cNvSpPr/>
            <p:nvPr/>
          </p:nvSpPr>
          <p:spPr>
            <a:xfrm>
              <a:off x="7200720" y="-8640"/>
              <a:ext cx="1947240" cy="6865560"/>
            </a:xfrm>
            <a:custGeom>
              <a:avLst/>
              <a:gdLst/>
              <a:ahLst/>
              <a:cxnLst/>
              <a:rect l="l" t="t" r="r" b="b"/>
              <a:pathLst>
                <a:path w="21578" h="21600">
                  <a:moveTo>
                    <a:pt x="0" y="0"/>
                  </a:moveTo>
                  <a:lnTo>
                    <a:pt x="13316" y="21600"/>
                  </a:lnTo>
                  <a:lnTo>
                    <a:pt x="21569" y="21600"/>
                  </a:lnTo>
                  <a:cubicBezTo>
                    <a:pt x="21537" y="14400"/>
                    <a:pt x="21600" y="7200"/>
                    <a:pt x="215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7" name="CustomShape 7"/>
            <p:cNvSpPr/>
            <p:nvPr/>
          </p:nvSpPr>
          <p:spPr>
            <a:xfrm>
              <a:off x="6633360" y="3920040"/>
              <a:ext cx="2512440" cy="2936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544" y="0"/>
                  </a:lnTo>
                  <a:cubicBezTo>
                    <a:pt x="21563" y="7200"/>
                    <a:pt x="21581" y="144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8" name="CustomShape 8"/>
            <p:cNvSpPr/>
            <p:nvPr/>
          </p:nvSpPr>
          <p:spPr>
            <a:xfrm>
              <a:off x="7005960" y="-8640"/>
              <a:ext cx="2141640" cy="686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18716" y="21600"/>
                  </a:lnTo>
                  <a:lnTo>
                    <a:pt x="21600" y="21573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5EB4">
                <a:alpha val="70000"/>
              </a:srgb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69" name="CustomShape 9"/>
            <p:cNvSpPr/>
            <p:nvPr/>
          </p:nvSpPr>
          <p:spPr>
            <a:xfrm>
              <a:off x="8291520" y="-8640"/>
              <a:ext cx="856440" cy="686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7053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553" y="14400"/>
                    <a:pt x="21505" y="7200"/>
                    <a:pt x="21458" y="0"/>
                  </a:cubicBezTo>
                  <a:lnTo>
                    <a:pt x="17053" y="0"/>
                  </a:lnTo>
                  <a:close/>
                </a:path>
              </a:pathLst>
            </a:custGeom>
            <a:solidFill>
              <a:srgbClr val="FF9665">
                <a:alpha val="70000"/>
              </a:srgb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70" name="CustomShape 10"/>
            <p:cNvSpPr/>
            <p:nvPr/>
          </p:nvSpPr>
          <p:spPr>
            <a:xfrm>
              <a:off x="8072640" y="-8640"/>
              <a:ext cx="1065600" cy="6865560"/>
            </a:xfrm>
            <a:custGeom>
              <a:avLst/>
              <a:gdLst/>
              <a:ahLst/>
              <a:cxnLst/>
              <a:rect l="l" t="t" r="r" b="b"/>
              <a:pathLst>
                <a:path w="21556" h="21600">
                  <a:moveTo>
                    <a:pt x="0" y="0"/>
                  </a:moveTo>
                  <a:lnTo>
                    <a:pt x="18966" y="21600"/>
                  </a:lnTo>
                  <a:lnTo>
                    <a:pt x="21552" y="21600"/>
                  </a:lnTo>
                  <a:cubicBezTo>
                    <a:pt x="21600" y="14391"/>
                    <a:pt x="21217" y="7209"/>
                    <a:pt x="212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  <p:sp>
          <p:nvSpPr>
            <p:cNvPr id="71" name="CustomShape 11"/>
            <p:cNvSpPr/>
            <p:nvPr/>
          </p:nvSpPr>
          <p:spPr>
            <a:xfrm>
              <a:off x="8055720" y="4893840"/>
              <a:ext cx="1092960" cy="1963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500" y="0"/>
                  </a:lnTo>
                  <a:cubicBezTo>
                    <a:pt x="21533" y="7181"/>
                    <a:pt x="21567" y="14363"/>
                    <a:pt x="21600" y="2154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</p:sp>
      </p:grpSp>
      <p:sp>
        <p:nvSpPr>
          <p:cNvPr id="72" name="CustomShape 12"/>
          <p:cNvSpPr/>
          <p:nvPr/>
        </p:nvSpPr>
        <p:spPr>
          <a:xfrm>
            <a:off x="7445520" y="6018480"/>
            <a:ext cx="1254600" cy="63828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Iowans For </a:t>
            </a:r>
            <a:endParaRPr lang="en-US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Gun Safety</a:t>
            </a:r>
            <a:endParaRPr lang="en-US" sz="1800" b="0" strike="noStrike" spc="-1">
              <a:latin typeface="Arial" panose="020B0604020202020204"/>
            </a:endParaRPr>
          </a:p>
        </p:txBody>
      </p:sp>
      <p:sp>
        <p:nvSpPr>
          <p:cNvPr id="73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74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3200" b="0" strike="noStrike" spc="-1"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800" b="0" strike="noStrike" spc="-1"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000" b="0" strike="noStrike" spc="-1"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 panose="020B060402020202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36" y="1088740"/>
            <a:ext cx="6757230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827584" y="1844824"/>
            <a:ext cx="5508611" cy="2193994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9632" y="2492896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Vital Conversation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4365104"/>
            <a:ext cx="3960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about gun violence and proposed legislation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837E8D-FD90-41A9-B0CC-CF2F4AC51637}"/>
              </a:ext>
            </a:extLst>
          </p:cNvPr>
          <p:cNvSpPr txBox="1"/>
          <p:nvPr/>
        </p:nvSpPr>
        <p:spPr>
          <a:xfrm>
            <a:off x="539552" y="6437868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5-28-21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34367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Gun lobbyists claim </a:t>
            </a:r>
            <a:r>
              <a:rPr lang="en-US" sz="2800" b="1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mental illness</a:t>
            </a:r>
            <a:r>
              <a:rPr lang="en-US" sz="2800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is the cause of gun violence.</a:t>
            </a:r>
            <a:endParaRPr lang="en-US" sz="2800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34367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Gun lobbyists claim </a:t>
            </a:r>
            <a:r>
              <a:rPr lang="en-US" sz="2800" b="1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mental illness</a:t>
            </a:r>
            <a:r>
              <a:rPr lang="en-US" sz="2800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is the cause of gun violence.</a:t>
            </a:r>
            <a:endParaRPr lang="en-US" sz="2800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323528" y="2564904"/>
            <a:ext cx="6984776" cy="223224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spcBef>
                <a:spcPts val="1415"/>
              </a:spcBef>
              <a:buClr>
                <a:srgbClr val="000000"/>
              </a:buClr>
              <a:buSzPct val="45000"/>
            </a:pPr>
            <a:r>
              <a:rPr lang="en-US" sz="30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000" b="1" strike="noStrike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ental illness </a:t>
            </a:r>
            <a:r>
              <a:rPr lang="en-US" sz="3000" strike="noStrike" spc="-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a factor</a:t>
            </a:r>
            <a:r>
              <a:rPr lang="en-US" sz="300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in gun violence only</a:t>
            </a:r>
            <a:r>
              <a:rPr lang="en-US" sz="3000" b="0" strike="noStrike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strike="noStrike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  <a:r>
              <a:rPr lang="en-US" sz="30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of the time. </a:t>
            </a:r>
          </a:p>
          <a:p>
            <a:pPr>
              <a:spcBef>
                <a:spcPts val="1415"/>
              </a:spcBef>
              <a:buClr>
                <a:srgbClr val="000000"/>
              </a:buClr>
              <a:buSzPct val="45000"/>
            </a:pPr>
            <a:r>
              <a:rPr lang="en-US" sz="3000" b="1" strike="noStrike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Guns </a:t>
            </a:r>
            <a:r>
              <a:rPr lang="en-US" sz="3000" strike="noStrike" spc="-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a factor </a:t>
            </a:r>
            <a:r>
              <a:rPr lang="en-US" sz="3000" b="0" strike="noStrike" spc="-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all forms of gun violence</a:t>
            </a:r>
            <a:r>
              <a:rPr lang="en-US" sz="3000" b="0" strike="noStrike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strike="noStrike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en-US" sz="3000" b="0" strike="noStrike" spc="-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time.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34367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Gun lobbyists claim </a:t>
            </a:r>
            <a:r>
              <a:rPr lang="en-US" sz="2400" b="1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mental illness</a:t>
            </a:r>
            <a:r>
              <a:rPr lang="en-US" sz="2400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is the cause of gun violence.</a:t>
            </a:r>
            <a:endParaRPr lang="en-US" sz="2400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467544" y="2420888"/>
            <a:ext cx="6768752" cy="37444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spcBef>
                <a:spcPts val="1415"/>
              </a:spcBef>
              <a:buClr>
                <a:srgbClr val="000000"/>
              </a:buClr>
              <a:buSzPct val="45000"/>
            </a:pPr>
            <a:r>
              <a:rPr lang="en-US" sz="3000" spc="-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Mental illness IS an important factor in suicide.</a:t>
            </a:r>
          </a:p>
          <a:p>
            <a:pPr>
              <a:spcBef>
                <a:spcPts val="1415"/>
              </a:spcBef>
              <a:buClr>
                <a:srgbClr val="000000"/>
              </a:buClr>
              <a:buSzPct val="45000"/>
            </a:pPr>
            <a:r>
              <a:rPr lang="en-US" sz="3000" spc="-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is why families and police need to be able to temporarily remove guns from people who exhibit suicidal inclinations (</a:t>
            </a:r>
            <a:r>
              <a:rPr lang="en-US" sz="3000" b="1" spc="-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Extreme Risk Protection Orders</a:t>
            </a:r>
            <a:r>
              <a:rPr lang="en-US" sz="3000" spc="-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2"/>
          <p:cNvSpPr/>
          <p:nvPr/>
        </p:nvSpPr>
        <p:spPr>
          <a:xfrm>
            <a:off x="395536" y="5254461"/>
            <a:ext cx="7056784" cy="1198875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strike="noStrike" spc="-1" dirty="0">
                <a:solidFill>
                  <a:srgbClr val="FF6400"/>
                </a:solidFill>
                <a:latin typeface="Calibri" panose="020F0502020204030204"/>
                <a:ea typeface="Calibri" panose="020F0502020204030204"/>
              </a:rPr>
              <a:t>People who are</a:t>
            </a:r>
            <a:r>
              <a:rPr lang="en-US" sz="3600" b="1" strike="noStrike" spc="-1" dirty="0">
                <a:solidFill>
                  <a:srgbClr val="FF6400"/>
                </a:solidFill>
                <a:latin typeface="Calibri" panose="020F0502020204030204"/>
                <a:ea typeface="Calibri" panose="020F0502020204030204"/>
              </a:rPr>
              <a:t> gun owners </a:t>
            </a:r>
            <a:r>
              <a:rPr lang="en-US" sz="3600" b="0" strike="noStrike" spc="-1" dirty="0">
                <a:solidFill>
                  <a:srgbClr val="FF6400"/>
                </a:solidFill>
                <a:latin typeface="Calibri" panose="020F0502020204030204"/>
                <a:ea typeface="Calibri" panose="020F0502020204030204"/>
              </a:rPr>
              <a:t>believe we need stronger gun laws.</a:t>
            </a:r>
            <a:endParaRPr lang="en-US" sz="3600" b="0" strike="noStrike" spc="-1" dirty="0">
              <a:latin typeface="Arial" panose="020B0604020202020204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314880" y="2774520"/>
            <a:ext cx="4565160" cy="33300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0" strike="noStrike" spc="-1">
                <a:solidFill>
                  <a:srgbClr val="0D0D0D"/>
                </a:solidFill>
                <a:latin typeface="Calibri" panose="020F0502020204030204"/>
                <a:ea typeface="Calibri" panose="020F0502020204030204"/>
              </a:rPr>
              <a:t>.</a:t>
            </a:r>
            <a:endParaRPr lang="en-US" sz="1600" b="0" strike="noStrike" spc="-1">
              <a:latin typeface="Arial" panose="020B0604020202020204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38" name="CustomShape 6"/>
          <p:cNvSpPr/>
          <p:nvPr/>
        </p:nvSpPr>
        <p:spPr>
          <a:xfrm>
            <a:off x="323528" y="3372962"/>
            <a:ext cx="6768752" cy="1629762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2400" b="1" strike="noStrike" spc="-1" dirty="0">
              <a:solidFill>
                <a:schemeClr val="accent1"/>
              </a:solidFill>
              <a:latin typeface="Trebuchet MS" panose="020B0603020202020204"/>
              <a:ea typeface="Trebuchet MS" panose="020B0603020202020204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</a:rPr>
              <a:t>83% </a:t>
            </a: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of Americans want to require </a:t>
            </a:r>
            <a:r>
              <a:rPr lang="en-US" sz="2400" b="0" u="sng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background checks</a:t>
            </a: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 for gun</a:t>
            </a:r>
            <a:r>
              <a:rPr lang="en-US" sz="2400" spc="-1" dirty="0">
                <a:latin typeface="Arial" panose="020B0604020202020204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purchases at gun shows and other private sales</a:t>
            </a: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339" name="CustomShape 7"/>
          <p:cNvSpPr/>
          <p:nvPr/>
        </p:nvSpPr>
        <p:spPr>
          <a:xfrm>
            <a:off x="323528" y="1412776"/>
            <a:ext cx="7272808" cy="1999094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</a:rPr>
              <a:t>72%</a:t>
            </a:r>
            <a:r>
              <a:rPr lang="en-US" sz="28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of Americans want to create an </a:t>
            </a:r>
            <a:r>
              <a:rPr lang="en-US" sz="2400" b="0" u="sng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“extreme risk protection order” law</a:t>
            </a: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 that allows police or family members to request that a judge </a:t>
            </a:r>
            <a:r>
              <a:rPr lang="en-US" sz="2400" b="0" strike="noStrike" spc="-1" dirty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</a:rPr>
              <a:t>temporarily</a:t>
            </a: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 remove guns from people who may be a danger to themselves or others</a:t>
            </a: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2636912"/>
            <a:ext cx="5976664" cy="2736304"/>
          </a:xfrm>
          <a:prstGeom prst="rect">
            <a:avLst/>
          </a:prstGeom>
          <a:ln w="12700">
            <a:noFill/>
          </a:ln>
        </p:spPr>
      </p:pic>
      <p:sp>
        <p:nvSpPr>
          <p:cNvPr id="397" name="CustomShape 4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8" name="TextBox 7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public health issue…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251520" y="1222013"/>
            <a:ext cx="7416824" cy="1075764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600" b="0" strike="noStrike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1 American is shot every </a:t>
            </a:r>
            <a:r>
              <a:rPr lang="en-US" sz="32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5</a:t>
            </a:r>
            <a:r>
              <a:rPr lang="en-US" sz="3200" b="0" strike="noStrike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3200" b="1" strike="noStrike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minutes</a:t>
            </a:r>
            <a:r>
              <a:rPr lang="en-US" sz="2600" b="1" strike="noStrike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.</a:t>
            </a:r>
            <a:endParaRPr lang="en-US" sz="26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600" b="0" strike="noStrike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1 American dies by gunfire every </a:t>
            </a:r>
            <a:r>
              <a:rPr lang="en-US" sz="3200" b="1" strike="noStrike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14 minutes</a:t>
            </a:r>
            <a:r>
              <a:rPr lang="en-US" sz="3200" b="0" strike="noStrike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.</a:t>
            </a:r>
            <a:endParaRPr lang="en-US" sz="32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755576" y="5589240"/>
            <a:ext cx="5976664" cy="1075764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200" b="1" i="1" strike="noStrike" spc="-1" dirty="0">
                <a:solidFill>
                  <a:srgbClr val="1C6BEC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</a:rPr>
              <a:t>323 </a:t>
            </a:r>
            <a:r>
              <a:rPr lang="en-US" sz="2800" b="1" i="1" strike="noStrike" spc="-1" dirty="0">
                <a:solidFill>
                  <a:srgbClr val="1C6BEC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</a:rPr>
              <a:t>Americans</a:t>
            </a:r>
            <a:r>
              <a:rPr lang="en-US" sz="3200" b="1" i="1" strike="noStrike" spc="-1" dirty="0">
                <a:solidFill>
                  <a:srgbClr val="1C6BEC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</a:rPr>
              <a:t> are shot and 104 die EVERY DAY</a:t>
            </a:r>
            <a:endParaRPr lang="en-US" sz="3200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6" name="Picture 12" descr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2636912"/>
            <a:ext cx="5976664" cy="2736304"/>
          </a:xfrm>
          <a:prstGeom prst="rect">
            <a:avLst/>
          </a:prstGeom>
          <a:ln w="12700">
            <a:noFill/>
          </a:ln>
        </p:spPr>
      </p:pic>
      <p:sp>
        <p:nvSpPr>
          <p:cNvPr id="397" name="CustomShape 4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8" name="TextBox 7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public health issue…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2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323528" y="47667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public health issue…</a:t>
            </a:r>
          </a:p>
        </p:txBody>
      </p:sp>
      <p:sp>
        <p:nvSpPr>
          <p:cNvPr id="6" name="CustomShape 2"/>
          <p:cNvSpPr/>
          <p:nvPr/>
        </p:nvSpPr>
        <p:spPr>
          <a:xfrm>
            <a:off x="395536" y="3479810"/>
            <a:ext cx="7056784" cy="3045534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400" b="1" spc="-1" dirty="0">
                <a:solidFill>
                  <a:srgbClr val="1C6BEF"/>
                </a:solidFill>
                <a:latin typeface="Trebuchet MS" panose="020B0603020202020204" pitchFamily="34" charset="0"/>
                <a:ea typeface="Calibri" panose="020F0502020204030204"/>
              </a:rPr>
              <a:t>Women</a:t>
            </a:r>
            <a:r>
              <a:rPr lang="en-US" sz="2400" spc="-1" dirty="0">
                <a:solidFill>
                  <a:srgbClr val="64739B"/>
                </a:solidFill>
                <a:latin typeface="Trebuchet MS" panose="020B0603020202020204" pitchFamily="34" charset="0"/>
                <a:ea typeface="Calibri" panose="020F0502020204030204"/>
              </a:rPr>
              <a:t> </a:t>
            </a:r>
            <a:r>
              <a:rPr lang="en-US" sz="2400" spc="-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/>
              </a:rPr>
              <a:t>are</a:t>
            </a:r>
            <a:r>
              <a:rPr lang="en-US" sz="2400" spc="-1" dirty="0">
                <a:solidFill>
                  <a:srgbClr val="64739B"/>
                </a:solidFill>
                <a:latin typeface="Trebuchet MS" panose="020B0603020202020204" pitchFamily="34" charset="0"/>
                <a:ea typeface="Calibri" panose="020F0502020204030204"/>
              </a:rPr>
              <a:t> </a:t>
            </a: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21 TIMES </a:t>
            </a:r>
            <a:r>
              <a:rPr lang="en-US" sz="2400" spc="-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/>
              </a:rPr>
              <a:t>more likely to be</a:t>
            </a:r>
            <a:r>
              <a:rPr lang="en-US" sz="2400" spc="-1" dirty="0">
                <a:latin typeface="Trebuchet MS" panose="020B0603020202020204" pitchFamily="34" charset="0"/>
                <a:ea typeface="Calibri" panose="020F0502020204030204"/>
              </a:rPr>
              <a:t> murdered with a gun </a:t>
            </a:r>
            <a:r>
              <a:rPr lang="en-US" sz="2400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</a:rPr>
              <a:t>in the USA than in other high-income countries.</a:t>
            </a:r>
          </a:p>
          <a:p>
            <a:pPr>
              <a:tabLst>
                <a:tab pos="0" algn="l"/>
              </a:tabLst>
            </a:pPr>
            <a:endParaRPr lang="en-US" sz="2400" spc="-1" dirty="0">
              <a:latin typeface="Trebuchet MS" panose="020B0603020202020204" pitchFamily="34" charset="0"/>
            </a:endParaRPr>
          </a:p>
          <a:p>
            <a:pPr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</a:rPr>
              <a:t>BUT…</a:t>
            </a:r>
          </a:p>
          <a:p>
            <a:pPr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</a:rPr>
              <a:t>In the states that require a </a:t>
            </a:r>
            <a:r>
              <a:rPr lang="en-US" sz="2400" b="1" strike="noStrike" spc="-1" dirty="0">
                <a:solidFill>
                  <a:srgbClr val="1C6BEF"/>
                </a:solidFill>
                <a:latin typeface="Trebuchet MS" panose="020B0603020202020204" pitchFamily="34" charset="0"/>
                <a:ea typeface="Calibri" panose="020F0502020204030204"/>
              </a:rPr>
              <a:t>background check </a:t>
            </a:r>
            <a:r>
              <a:rPr lang="en-US" sz="24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</a:rPr>
              <a:t>before every handgun sale, </a:t>
            </a:r>
            <a:r>
              <a:rPr lang="en-US" sz="24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</a:rPr>
              <a:t>46% fewer women</a:t>
            </a:r>
          </a:p>
          <a:p>
            <a:pPr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</a:rPr>
              <a:t>are shot to death by domestic partners.</a:t>
            </a:r>
            <a:endParaRPr lang="en-US" sz="24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26876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">
              <a:lnSpc>
                <a:spcPct val="100000"/>
              </a:lnSpc>
              <a:buClr>
                <a:srgbClr val="FF6400"/>
              </a:buClr>
              <a:tabLst>
                <a:tab pos="0" algn="l"/>
              </a:tabLst>
            </a:pPr>
            <a:r>
              <a:rPr lang="en-US" sz="2400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Nationally:</a:t>
            </a:r>
          </a:p>
          <a:p>
            <a:pPr indent="1905">
              <a:lnSpc>
                <a:spcPct val="100000"/>
              </a:lnSpc>
              <a:buClr>
                <a:srgbClr val="FF6400"/>
              </a:buClr>
              <a:tabLst>
                <a:tab pos="0" algn="l"/>
              </a:tabLst>
            </a:pPr>
            <a:endParaRPr lang="en-US" sz="2400" b="1" spc="-1" dirty="0">
              <a:latin typeface="Trebuchet MS" panose="020B060302020202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indent="1905">
              <a:lnSpc>
                <a:spcPct val="100000"/>
              </a:lnSpc>
              <a:buClr>
                <a:srgbClr val="FF6400"/>
              </a:buClr>
              <a:tabLst>
                <a:tab pos="0" algn="l"/>
              </a:tabLst>
            </a:pP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2</a:t>
            </a:r>
            <a:r>
              <a:rPr lang="en-US" sz="2400" b="1" spc="-1" baseline="30000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nd</a:t>
            </a: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2400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cause of death for </a:t>
            </a: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all children and youth.</a:t>
            </a:r>
          </a:p>
          <a:p>
            <a:pPr indent="1905">
              <a:lnSpc>
                <a:spcPct val="100000"/>
              </a:lnSpc>
              <a:buClr>
                <a:srgbClr val="FF6400"/>
              </a:buClr>
              <a:tabLst>
                <a:tab pos="0" algn="l"/>
              </a:tabLst>
            </a:pPr>
            <a:endParaRPr lang="en-US" sz="2400" b="1" spc="-1" dirty="0">
              <a:solidFill>
                <a:srgbClr val="FF6400"/>
              </a:solidFill>
              <a:latin typeface="Trebuchet MS" panose="020B0603020202020204" pitchFamily="34" charset="0"/>
              <a:ea typeface="Calibri" panose="020F0502020204030204"/>
              <a:cs typeface="Calibri" panose="020F0502020204030204" pitchFamily="34" charset="0"/>
            </a:endParaRPr>
          </a:p>
          <a:p>
            <a:pPr indent="1905">
              <a:lnSpc>
                <a:spcPct val="100000"/>
              </a:lnSpc>
              <a:buClr>
                <a:srgbClr val="FF6400"/>
              </a:buClr>
              <a:tabLst>
                <a:tab pos="0" algn="l"/>
              </a:tabLst>
            </a:pPr>
            <a:r>
              <a:rPr lang="en-US" sz="24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1</a:t>
            </a:r>
            <a:r>
              <a:rPr lang="en-US" sz="2400" b="1" spc="-1" baseline="30000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st</a:t>
            </a:r>
            <a:r>
              <a:rPr lang="en-US" sz="24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2400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cause of death for </a:t>
            </a:r>
            <a:r>
              <a:rPr lang="en-US" sz="24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young</a:t>
            </a:r>
            <a:r>
              <a:rPr lang="en-US" sz="2400" spc="-1" dirty="0">
                <a:solidFill>
                  <a:srgbClr val="595959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African American men. </a:t>
            </a:r>
            <a:endParaRPr lang="en-US" sz="2400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2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323528" y="47667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public health issue…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26876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">
              <a:buClr>
                <a:srgbClr val="FF6400"/>
              </a:buClr>
              <a:tabLst>
                <a:tab pos="0" algn="l"/>
              </a:tabLst>
            </a:pPr>
            <a:r>
              <a:rPr lang="en-US" sz="2400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Nationally:</a:t>
            </a:r>
          </a:p>
          <a:p>
            <a:pPr indent="1905">
              <a:lnSpc>
                <a:spcPct val="100000"/>
              </a:lnSpc>
              <a:buClr>
                <a:srgbClr val="FF6400"/>
              </a:buClr>
              <a:tabLst>
                <a:tab pos="0" algn="l"/>
              </a:tabLst>
            </a:pP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2</a:t>
            </a:r>
            <a:r>
              <a:rPr lang="en-US" sz="2400" b="1" spc="-1" baseline="30000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nd</a:t>
            </a: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2400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cause of death for </a:t>
            </a: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all children and youth.</a:t>
            </a:r>
          </a:p>
          <a:p>
            <a:pPr indent="1905">
              <a:lnSpc>
                <a:spcPct val="100000"/>
              </a:lnSpc>
              <a:buClr>
                <a:srgbClr val="FF6400"/>
              </a:buClr>
              <a:tabLst>
                <a:tab pos="0" algn="l"/>
              </a:tabLst>
            </a:pPr>
            <a:r>
              <a:rPr lang="en-US" sz="24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1</a:t>
            </a:r>
            <a:r>
              <a:rPr lang="en-US" sz="2400" b="1" spc="-1" baseline="30000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st</a:t>
            </a:r>
            <a:r>
              <a:rPr lang="en-US" sz="24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2400" spc="-1" dirty="0"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cause of death for </a:t>
            </a:r>
            <a:r>
              <a:rPr lang="en-US" sz="24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young</a:t>
            </a:r>
            <a:r>
              <a:rPr lang="en-US" sz="2400" spc="-1" dirty="0">
                <a:solidFill>
                  <a:srgbClr val="595959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24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African American men. </a:t>
            </a:r>
            <a:endParaRPr lang="en-US" sz="2400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251520" y="2708920"/>
            <a:ext cx="7344816" cy="798765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300" b="1" strike="noStrike" spc="-1" dirty="0">
                <a:solidFill>
                  <a:srgbClr val="1C6BEF"/>
                </a:solidFill>
                <a:latin typeface="Trebuchet MS" panose="020B0603020202020204" pitchFamily="34" charset="0"/>
                <a:ea typeface="Calibri" panose="020F0502020204030204"/>
              </a:rPr>
              <a:t>Women</a:t>
            </a:r>
            <a:r>
              <a:rPr lang="en-US" sz="2300" b="0" strike="noStrike" spc="-1" dirty="0">
                <a:solidFill>
                  <a:srgbClr val="64739B"/>
                </a:solidFill>
                <a:latin typeface="Trebuchet MS" panose="020B0603020202020204" pitchFamily="34" charset="0"/>
                <a:ea typeface="Calibri" panose="020F0502020204030204"/>
              </a:rPr>
              <a:t> </a:t>
            </a:r>
            <a:r>
              <a:rPr lang="en-US" sz="2300" b="0" strike="noStrike" spc="-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/>
              </a:rPr>
              <a:t>are</a:t>
            </a:r>
            <a:r>
              <a:rPr lang="en-US" sz="2300" b="0" strike="noStrike" spc="-1" dirty="0">
                <a:solidFill>
                  <a:srgbClr val="64739B"/>
                </a:solidFill>
                <a:latin typeface="Trebuchet MS" panose="020B0603020202020204" pitchFamily="34" charset="0"/>
                <a:ea typeface="Calibri" panose="020F0502020204030204"/>
              </a:rPr>
              <a:t> </a:t>
            </a:r>
            <a:r>
              <a:rPr lang="en-US" sz="2300" b="1" strike="noStrike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21 TIMES </a:t>
            </a:r>
            <a:r>
              <a:rPr lang="en-US" sz="2300" b="0" strike="noStrike" spc="-1" dirty="0">
                <a:solidFill>
                  <a:srgbClr val="404040"/>
                </a:solidFill>
                <a:latin typeface="Trebuchet MS" panose="020B0603020202020204" pitchFamily="34" charset="0"/>
                <a:ea typeface="Calibri" panose="020F0502020204030204"/>
              </a:rPr>
              <a:t>more likely to be</a:t>
            </a:r>
            <a:r>
              <a:rPr lang="en-US" sz="2300" strike="noStrike" spc="-1" dirty="0">
                <a:latin typeface="Trebuchet MS" panose="020B0603020202020204" pitchFamily="34" charset="0"/>
                <a:ea typeface="Calibri" panose="020F0502020204030204"/>
              </a:rPr>
              <a:t> murdered with a gun </a:t>
            </a:r>
            <a:r>
              <a:rPr lang="en-US" sz="23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</a:rPr>
              <a:t>in the USA than in other high-income countries.</a:t>
            </a:r>
            <a:endParaRPr lang="en-US" sz="23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251520" y="3933056"/>
            <a:ext cx="738031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Trebuchet MS" panose="020B0603020202020204" pitchFamily="34" charset="0"/>
                <a:ea typeface="Arial" panose="020B0604020202020204"/>
                <a:cs typeface="Calibri" panose="020F0502020204030204" pitchFamily="34" charset="0"/>
                <a:sym typeface="+mn-ea"/>
              </a:rPr>
              <a:t>Here 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 panose="020B0603020202020204" pitchFamily="34" charset="0"/>
                <a:ea typeface="Arial" panose="020B0604020202020204"/>
                <a:cs typeface="Calibri" panose="020F0502020204030204" pitchFamily="34" charset="0"/>
                <a:sym typeface="+mn-ea"/>
              </a:rPr>
              <a:t>n Iowa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Arial" panose="020B0604020202020204"/>
                <a:cs typeface="Calibri" panose="020F0502020204030204" pitchFamily="34" charset="0"/>
                <a:sym typeface="+mn-ea"/>
              </a:rPr>
              <a:t>, in an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Arial" panose="020B0604020202020204"/>
                <a:cs typeface="Calibri" panose="020F0502020204030204" pitchFamily="34" charset="0"/>
                <a:sym typeface="+mn-ea"/>
              </a:rPr>
              <a:t>average year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anose="020B0603020202020204" pitchFamily="34" charset="0"/>
                <a:ea typeface="Arial" panose="020B0604020202020204"/>
                <a:cs typeface="Calibri" panose="020F0502020204030204" pitchFamily="34" charset="0"/>
                <a:sym typeface="+mn-ea"/>
              </a:rPr>
              <a:t>281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Arial" panose="020B0604020202020204"/>
                <a:cs typeface="Calibri" panose="020F0502020204030204" pitchFamily="34" charset="0"/>
                <a:sym typeface="+mn-ea"/>
              </a:rPr>
              <a:t> people die by guns.  </a:t>
            </a:r>
            <a:r>
              <a:rPr lang="en-US" sz="2800" kern="0" dirty="0">
                <a:latin typeface="Trebuchet MS" panose="020B0603020202020204" pitchFamily="34" charset="0"/>
                <a:ea typeface="Arial" panose="020B0604020202020204"/>
                <a:cs typeface="Calibri" panose="020F0502020204030204" pitchFamily="34" charset="0"/>
                <a:sym typeface="+mn-ea"/>
              </a:rPr>
              <a:t>79% of all gun deaths in Iowa are suicides (221 yearly).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395536" y="1340768"/>
            <a:ext cx="7200800" cy="99882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67%</a:t>
            </a: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 pitchFamily="34" charset="0"/>
                <a:ea typeface="Calibri" panose="020F0502020204030204"/>
              </a:rPr>
              <a:t> </a:t>
            </a:r>
            <a:r>
              <a:rPr lang="en-US" sz="23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of gun owners cite </a:t>
            </a:r>
            <a:r>
              <a:rPr lang="en-US" sz="2300" b="1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PERSONAL PROTECTION </a:t>
            </a:r>
            <a:endParaRPr lang="en-US" sz="23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3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as the </a:t>
            </a:r>
            <a:r>
              <a:rPr lang="en-US" sz="2300" b="1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primary reason </a:t>
            </a:r>
            <a:r>
              <a:rPr lang="en-US" sz="2300" b="0" strike="noStrike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they buy a gun.</a:t>
            </a:r>
            <a:endParaRPr lang="en-US" sz="23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99" name="Picture 16" descr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6408712" cy="3744328"/>
          </a:xfrm>
          <a:prstGeom prst="rect">
            <a:avLst/>
          </a:prstGeom>
          <a:ln w="12700">
            <a:noFill/>
          </a:ln>
        </p:spPr>
      </p:pic>
      <p:sp>
        <p:nvSpPr>
          <p:cNvPr id="403" name="CustomShape 5"/>
          <p:cNvSpPr/>
          <p:nvPr/>
        </p:nvSpPr>
        <p:spPr>
          <a:xfrm>
            <a:off x="395536" y="2996952"/>
            <a:ext cx="6912768" cy="3153256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300" b="0" strike="noStrike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BUT a gun in your home is </a:t>
            </a:r>
            <a:r>
              <a:rPr lang="en-US" sz="2800" b="1" strike="noStrike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22 times </a:t>
            </a:r>
            <a:r>
              <a:rPr lang="en-US" sz="2300" b="0" strike="noStrike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more likely to injure or kill a family member than to be used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300" b="0" strike="noStrike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in self-defense.</a:t>
            </a:r>
            <a:endParaRPr lang="en-US" sz="23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3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3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300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AND w</a:t>
            </a:r>
            <a:r>
              <a:rPr lang="en-US" sz="2300" b="0" strike="noStrike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omen living in a home with a gun are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5 times</a:t>
            </a:r>
            <a:r>
              <a:rPr lang="en-US" sz="2800" b="1" spc="-1" dirty="0">
                <a:solidFill>
                  <a:schemeClr val="accent1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 </a:t>
            </a:r>
            <a:r>
              <a:rPr lang="en-US" sz="2300" b="0" strike="noStrike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more likely to be murdered by a domestic partner. </a:t>
            </a:r>
            <a:endParaRPr lang="en-US" sz="23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7" name="CustomShape 9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2" name="TextBox 11"/>
          <p:cNvSpPr txBox="1"/>
          <p:nvPr/>
        </p:nvSpPr>
        <p:spPr>
          <a:xfrm>
            <a:off x="323528" y="47667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public health issue…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67544" y="1772816"/>
            <a:ext cx="7128792" cy="644877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 marL="742950" indent="-742950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 pitchFamily="34" charset="0"/>
                <a:ea typeface="Calibri" panose="020F0502020204030204"/>
              </a:rPr>
              <a:t>A public health point of view</a:t>
            </a:r>
          </a:p>
        </p:txBody>
      </p:sp>
      <p:sp>
        <p:nvSpPr>
          <p:cNvPr id="348" name="CustomShape 3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" name="Picture 43" descr="Picture 43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3648" y="4419448"/>
            <a:ext cx="506880" cy="1253160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44" descr="Picture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128" y="4221088"/>
            <a:ext cx="3254760" cy="1908720"/>
          </a:xfrm>
          <a:prstGeom prst="rect">
            <a:avLst/>
          </a:prstGeom>
          <a:ln w="12700">
            <a:noFill/>
          </a:ln>
        </p:spPr>
      </p:pic>
      <p:sp>
        <p:nvSpPr>
          <p:cNvPr id="9" name="CustomShape 7"/>
          <p:cNvSpPr/>
          <p:nvPr/>
        </p:nvSpPr>
        <p:spPr>
          <a:xfrm>
            <a:off x="611560" y="3212976"/>
            <a:ext cx="2256120" cy="119634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individual </a:t>
            </a:r>
            <a:endParaRPr lang="en-US" sz="2400" b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rights, behaviors</a:t>
            </a:r>
            <a:endParaRPr lang="en-US" sz="2400" b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400" b="1" strike="noStrike" spc="-1" dirty="0">
              <a:latin typeface="Arial" panose="020B0604020202020204"/>
            </a:endParaRPr>
          </a:p>
        </p:txBody>
      </p:sp>
      <p:sp>
        <p:nvSpPr>
          <p:cNvPr id="10" name="CustomShape 8"/>
          <p:cNvSpPr/>
          <p:nvPr/>
        </p:nvSpPr>
        <p:spPr>
          <a:xfrm>
            <a:off x="4283968" y="3212976"/>
            <a:ext cx="2632320" cy="829543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  the safety of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all of us</a:t>
            </a:r>
            <a:endParaRPr lang="en-US" sz="2400" b="1" strike="noStrike" spc="-1" dirty="0">
              <a:latin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that work…</a:t>
            </a:r>
          </a:p>
        </p:txBody>
      </p:sp>
      <p:sp>
        <p:nvSpPr>
          <p:cNvPr id="12" name="CustomShape 5"/>
          <p:cNvSpPr/>
          <p:nvPr/>
        </p:nvSpPr>
        <p:spPr>
          <a:xfrm>
            <a:off x="2555776" y="4554072"/>
            <a:ext cx="773144" cy="4591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9050" cap="rnd">
            <a:solidFill>
              <a:srgbClr val="00B05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62" name="CustomShape 2"/>
          <p:cNvSpPr/>
          <p:nvPr/>
        </p:nvSpPr>
        <p:spPr>
          <a:xfrm>
            <a:off x="467544" y="908720"/>
            <a:ext cx="6447152" cy="1198875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Proposed Amendment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to the Iowa </a:t>
            </a:r>
            <a:r>
              <a:rPr lang="en-US" sz="3600" b="1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C</a:t>
            </a: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onstitution</a:t>
            </a:r>
            <a:endParaRPr lang="en-US" sz="3600" b="1" strike="noStrike" spc="-1" dirty="0">
              <a:latin typeface="Arial" panose="020B0604020202020204"/>
            </a:endParaRPr>
          </a:p>
        </p:txBody>
      </p:sp>
      <p:sp>
        <p:nvSpPr>
          <p:cNvPr id="465" name="CustomShape 5"/>
          <p:cNvSpPr/>
          <p:nvPr/>
        </p:nvSpPr>
        <p:spPr>
          <a:xfrm>
            <a:off x="690245" y="4399280"/>
            <a:ext cx="7557135" cy="365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048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2022 election ballot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67544" y="1772816"/>
            <a:ext cx="7128792" cy="1198875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 marL="742950" indent="-742950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 pitchFamily="34" charset="0"/>
                <a:ea typeface="Calibri" panose="020F0502020204030204"/>
              </a:rPr>
              <a:t>A public health point of view</a:t>
            </a:r>
          </a:p>
          <a:p>
            <a:pPr marL="742950" indent="-742950">
              <a:lnSpc>
                <a:spcPct val="100000"/>
              </a:lnSpc>
              <a:buAutoNum type="arabicParenR"/>
              <a:tabLst>
                <a:tab pos="0" algn="l"/>
              </a:tabLst>
            </a:pPr>
            <a:endParaRPr lang="en-US" sz="3600" b="1" strike="noStrike" spc="-1" dirty="0">
              <a:solidFill>
                <a:srgbClr val="FE5000"/>
              </a:solidFill>
              <a:latin typeface="Trebuchet MS" panose="020B0603020202020204" pitchFamily="34" charset="0"/>
              <a:ea typeface="Calibri" panose="020F0502020204030204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" name="Picture 43" descr="Picture 43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3648" y="4419448"/>
            <a:ext cx="506880" cy="1253160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44" descr="Picture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3128" y="4221088"/>
            <a:ext cx="3254760" cy="1908720"/>
          </a:xfrm>
          <a:prstGeom prst="rect">
            <a:avLst/>
          </a:prstGeom>
          <a:ln w="12700">
            <a:noFill/>
          </a:ln>
        </p:spPr>
      </p:pic>
      <p:sp>
        <p:nvSpPr>
          <p:cNvPr id="8" name="CustomShape 5"/>
          <p:cNvSpPr/>
          <p:nvPr/>
        </p:nvSpPr>
        <p:spPr>
          <a:xfrm>
            <a:off x="2555776" y="4554072"/>
            <a:ext cx="773144" cy="4591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9050" cap="rnd">
            <a:solidFill>
              <a:srgbClr val="00B05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" name="CustomShape 7"/>
          <p:cNvSpPr/>
          <p:nvPr/>
        </p:nvSpPr>
        <p:spPr>
          <a:xfrm>
            <a:off x="611560" y="3212976"/>
            <a:ext cx="2256120" cy="119634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individual </a:t>
            </a:r>
            <a:endParaRPr lang="en-US" sz="2400" b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rights, behaviors</a:t>
            </a:r>
            <a:endParaRPr lang="en-US" sz="2400" b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400" b="1" strike="noStrike" spc="-1" dirty="0">
              <a:latin typeface="Arial" panose="020B0604020202020204"/>
            </a:endParaRPr>
          </a:p>
        </p:txBody>
      </p:sp>
      <p:sp>
        <p:nvSpPr>
          <p:cNvPr id="10" name="CustomShape 8"/>
          <p:cNvSpPr/>
          <p:nvPr/>
        </p:nvSpPr>
        <p:spPr>
          <a:xfrm>
            <a:off x="4283968" y="3212976"/>
            <a:ext cx="2632320" cy="829543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  the safety of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all of us</a:t>
            </a:r>
            <a:endParaRPr lang="en-US" sz="2400" b="1" strike="noStrike" spc="-1" dirty="0">
              <a:latin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that work…</a:t>
            </a:r>
          </a:p>
        </p:txBody>
      </p:sp>
      <p:sp>
        <p:nvSpPr>
          <p:cNvPr id="12" name="CustomShape 5"/>
          <p:cNvSpPr/>
          <p:nvPr/>
        </p:nvSpPr>
        <p:spPr>
          <a:xfrm rot="10800000">
            <a:off x="2555777" y="5130136"/>
            <a:ext cx="773144" cy="4591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9050" cap="rnd">
            <a:solidFill>
              <a:srgbClr val="00B05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395536" y="1364869"/>
            <a:ext cx="7128792" cy="644877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pc="-1" dirty="0">
                <a:solidFill>
                  <a:srgbClr val="FE5000"/>
                </a:solidFill>
                <a:latin typeface="Trebuchet MS" panose="020B0603020202020204" pitchFamily="34" charset="0"/>
                <a:ea typeface="Calibri" panose="020F0502020204030204"/>
              </a:rPr>
              <a:t>2) Evidence-based legislation</a:t>
            </a:r>
            <a:endParaRPr lang="en-US" sz="3600" b="1" strike="noStrike" spc="-1" dirty="0">
              <a:solidFill>
                <a:srgbClr val="FE5000"/>
              </a:solidFill>
              <a:latin typeface="Trebuchet MS" panose="020B0603020202020204" pitchFamily="34" charset="0"/>
              <a:ea typeface="Calibri" panose="020F0502020204030204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1" name="TextBox 10"/>
          <p:cNvSpPr txBox="1"/>
          <p:nvPr/>
        </p:nvSpPr>
        <p:spPr>
          <a:xfrm>
            <a:off x="323528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that work…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2"/>
          <p:cNvSpPr/>
          <p:nvPr/>
        </p:nvSpPr>
        <p:spPr>
          <a:xfrm>
            <a:off x="323528" y="1484784"/>
            <a:ext cx="7200800" cy="375342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Consider how many lives have been spared as a result of: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vehicle safety standards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seat belts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child safety seats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air bags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speed limits, blood alcohol, etc…</a:t>
            </a:r>
            <a:endParaRPr lang="en-US" sz="3400" b="0" i="1" strike="noStrike" spc="-1" dirty="0">
              <a:solidFill>
                <a:srgbClr val="FF6400"/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1" name="TextBox 10"/>
          <p:cNvSpPr txBox="1"/>
          <p:nvPr/>
        </p:nvSpPr>
        <p:spPr>
          <a:xfrm>
            <a:off x="323528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that work…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5858108"/>
            <a:ext cx="48240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3400" b="1" i="1" u="sng" spc="-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</a:rPr>
              <a:t>without confiscating cars</a:t>
            </a:r>
            <a:r>
              <a:rPr lang="en-US" sz="3400" b="1" i="1" spc="-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2"/>
          <p:cNvSpPr/>
          <p:nvPr/>
        </p:nvSpPr>
        <p:spPr>
          <a:xfrm>
            <a:off x="323528" y="1484784"/>
            <a:ext cx="7200800" cy="375342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Consider how many lives have been spared as a result of: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vehicle safety standards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seat belts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child safety seats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air bags</a:t>
            </a:r>
          </a:p>
          <a:p>
            <a:pP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 speed limits, blood alcohol, </a:t>
            </a:r>
            <a:r>
              <a:rPr lang="en-US" sz="3400" spc="-1" dirty="0" err="1">
                <a:latin typeface="Trebuchet MS" pitchFamily="34" charset="0"/>
                <a:cs typeface="Calibri" panose="020F0502020204030204" pitchFamily="34" charset="0"/>
              </a:rPr>
              <a:t>etc</a:t>
            </a:r>
            <a:r>
              <a:rPr lang="en-US" sz="3400" spc="-1" dirty="0">
                <a:latin typeface="Trebuchet MS" pitchFamily="34" charset="0"/>
                <a:cs typeface="Calibri" panose="020F0502020204030204" pitchFamily="34" charset="0"/>
              </a:rPr>
              <a:t>…</a:t>
            </a:r>
            <a:endParaRPr lang="en-US" sz="3400" b="0" i="1" strike="noStrike" spc="-1" dirty="0">
              <a:solidFill>
                <a:srgbClr val="FF6400"/>
              </a:solidFill>
              <a:latin typeface="Trebuchet MS" pitchFamily="34" charset="0"/>
              <a:cs typeface="Calibri" panose="020F0502020204030204" pitchFamily="34" charset="0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1" name="TextBox 10"/>
          <p:cNvSpPr txBox="1"/>
          <p:nvPr/>
        </p:nvSpPr>
        <p:spPr>
          <a:xfrm>
            <a:off x="323528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that work…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584" y="5877272"/>
            <a:ext cx="60038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3400" b="1" i="1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do the same with guns…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Picture 15" descr="Picture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480" y="1911783"/>
            <a:ext cx="6768752" cy="410445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448" name="CustomShape 6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" name="CustomShape 3"/>
          <p:cNvSpPr/>
          <p:nvPr/>
        </p:nvSpPr>
        <p:spPr>
          <a:xfrm>
            <a:off x="395536" y="388115"/>
            <a:ext cx="6552728" cy="952653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The states with the strongest gun laws have the lowest rates of gun violence</a:t>
            </a:r>
            <a:r>
              <a:rPr lang="en-US" sz="28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  <a:cs typeface="Calibri" panose="020F0502020204030204" pitchFamily="34" charset="0"/>
              </a:rPr>
              <a:t>.</a:t>
            </a:r>
            <a:endParaRPr lang="en-US" sz="2800" b="1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395536" y="5589240"/>
            <a:ext cx="6984776" cy="429433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200" b="0" strike="noStrike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7544" y="1700808"/>
            <a:ext cx="6984776" cy="302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  <a:sym typeface="+mn-ea"/>
              </a:rPr>
              <a:t>“The right of the people to keep and bear arms shall not be infringed. The sovereign state of Iowa affirms and recognizes this right to be a fundamental individual right. Any and all restrictions to this right shall be subject to strict scrutiny.”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7544" y="620688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400" b="1" i="1" dirty="0">
                <a:solidFill>
                  <a:schemeClr val="accent2"/>
                </a:solidFill>
                <a:latin typeface="Calibri" pitchFamily="34" charset="0"/>
                <a:ea typeface="Trebuchet MS" panose="020B0603020202020204"/>
                <a:cs typeface="Calibri" pitchFamily="34" charset="0"/>
                <a:sym typeface="+mn-ea"/>
              </a:rPr>
              <a:t>Proposed amendment…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67544" y="1700808"/>
            <a:ext cx="6984776" cy="30243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  <a:sym typeface="+mn-ea"/>
              </a:rPr>
              <a:t>“The right of the people to keep and bear arms shall not be infringed. The sovereign state of Iowa affirms and recognizes this right to be a fundamental individual right. </a:t>
            </a:r>
            <a:r>
              <a:rPr lang="en-US" sz="3500" b="1" strike="noStrike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  <a:sym typeface="+mn-ea"/>
              </a:rPr>
              <a:t>Any and all restrictions to this right shall be subject to strict scrutiny</a:t>
            </a:r>
            <a:r>
              <a:rPr lang="en-US" sz="3500" b="0" strike="noStrike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  <a:sym typeface="+mn-ea"/>
              </a:rPr>
              <a:t>.</a:t>
            </a:r>
            <a:r>
              <a:rPr lang="en-US" sz="2800" b="0" strike="noStrike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  <a:sym typeface="+mn-ea"/>
              </a:rPr>
              <a:t>”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7544" y="620688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400" b="1" i="1" dirty="0">
                <a:solidFill>
                  <a:schemeClr val="accent2"/>
                </a:solidFill>
                <a:latin typeface="Calibri" pitchFamily="34" charset="0"/>
                <a:ea typeface="Trebuchet MS" panose="020B0603020202020204"/>
                <a:cs typeface="Calibri" pitchFamily="34" charset="0"/>
                <a:sym typeface="+mn-ea"/>
              </a:rPr>
              <a:t>Proposed amendment…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6624736" cy="1512168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STRICT SCRUTINY IS 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PART OF THE</a:t>
            </a:r>
            <a:b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FEDERAL  2nd AMENDMENT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1C844-344F-4B80-B766-4F9E49CF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the same…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1B6CEA9-5A9A-4806-95F3-C7BCB8EA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A5A2C98-56E5-4393-BC44-550CDE6E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0F307C-6AD1-4154-B33A-988EF282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8073"/>
            <a:ext cx="10811544" cy="52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6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13" name="CustomShape 2"/>
          <p:cNvSpPr/>
          <p:nvPr/>
        </p:nvSpPr>
        <p:spPr>
          <a:xfrm>
            <a:off x="395536" y="908720"/>
            <a:ext cx="4968552" cy="460211"/>
          </a:xfrm>
          <a:prstGeom prst="rect">
            <a:avLst/>
          </a:prstGeom>
          <a:gradFill rotWithShape="0">
            <a:gsLst>
              <a:gs pos="22000">
                <a:srgbClr val="E84900"/>
              </a:gs>
              <a:gs pos="100000">
                <a:srgbClr val="FE5F3B"/>
              </a:gs>
            </a:gsLst>
            <a:lin ang="16200000"/>
          </a:gradFill>
          <a:ln w="12700" cap="rnd">
            <a:solidFill>
              <a:schemeClr val="accent1"/>
            </a:solidFill>
            <a:round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515" name="CustomShape 4"/>
          <p:cNvSpPr/>
          <p:nvPr/>
        </p:nvSpPr>
        <p:spPr>
          <a:xfrm>
            <a:off x="395536" y="2333492"/>
            <a:ext cx="6922770" cy="138354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2800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have been</a:t>
            </a:r>
            <a:r>
              <a:rPr lang="en-US" sz="2800" b="1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 adopted by only 3 states</a:t>
            </a:r>
            <a:r>
              <a:rPr lang="en-US" sz="2800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: Alabama, Missouri, Louisiana—</a:t>
            </a:r>
          </a:p>
          <a:p>
            <a:pPr marL="231775" indent="-231775"/>
            <a:r>
              <a:rPr lang="en-US" sz="2800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  NOT great role models!</a:t>
            </a:r>
            <a:endParaRPr lang="en-US" sz="2800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889556"/>
            <a:ext cx="474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spc="-1" dirty="0">
                <a:solidFill>
                  <a:schemeClr val="bg1"/>
                </a:solidFill>
                <a:latin typeface="Trebuchet MS" panose="020B0603020202020204"/>
                <a:ea typeface="Trebuchet MS" panose="020B0603020202020204"/>
              </a:rPr>
              <a:t>Strict Scrutiny amendments </a:t>
            </a:r>
            <a:endParaRPr lang="en-US" sz="2800" spc="-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1556792"/>
            <a:ext cx="7056784" cy="1728192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000" b="0" strike="noStrike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</a:t>
            </a:r>
            <a:r>
              <a:rPr lang="en-US" sz="3000" b="1" strike="noStrike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J</a:t>
            </a:r>
            <a:r>
              <a:rPr lang="en-US" sz="30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udges would be </a:t>
            </a:r>
            <a:r>
              <a:rPr lang="en-US" sz="3000" b="1" strike="noStrike" dirty="0">
                <a:solidFill>
                  <a:schemeClr val="accent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legally compelled</a:t>
            </a:r>
            <a:r>
              <a:rPr lang="en-US" sz="30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to opt in favor of the least restrictive interpretation of gun laws.</a:t>
            </a:r>
            <a:endParaRPr lang="en-US" sz="30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70727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34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What does </a:t>
            </a:r>
            <a:r>
              <a:rPr lang="en-US" sz="3400" b="1" dirty="0">
                <a:solidFill>
                  <a:schemeClr val="accent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“strict scrutiny”</a:t>
            </a:r>
            <a:r>
              <a:rPr lang="en-US" sz="34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mean?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62" name="CustomShape 2"/>
          <p:cNvSpPr/>
          <p:nvPr/>
        </p:nvSpPr>
        <p:spPr>
          <a:xfrm>
            <a:off x="467544" y="908720"/>
            <a:ext cx="6447152" cy="1198875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Proposed Amendment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to the Iowa </a:t>
            </a:r>
            <a:r>
              <a:rPr lang="en-US" sz="3600" b="1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C</a:t>
            </a:r>
            <a:r>
              <a:rPr lang="en-US" sz="3600" b="1" strike="noStrike" spc="-1" dirty="0">
                <a:solidFill>
                  <a:srgbClr val="FE5000"/>
                </a:solidFill>
                <a:latin typeface="Trebuchet MS" panose="020B0603020202020204"/>
                <a:ea typeface="Trebuchet MS" panose="020B0603020202020204"/>
              </a:rPr>
              <a:t>onstitution</a:t>
            </a:r>
            <a:endParaRPr lang="en-US" sz="3600" b="1" strike="noStrike" spc="-1" dirty="0">
              <a:latin typeface="Arial" panose="020B0604020202020204"/>
            </a:endParaRPr>
          </a:p>
        </p:txBody>
      </p:sp>
      <p:sp>
        <p:nvSpPr>
          <p:cNvPr id="465" name="CustomShape 5"/>
          <p:cNvSpPr/>
          <p:nvPr/>
        </p:nvSpPr>
        <p:spPr>
          <a:xfrm>
            <a:off x="690245" y="4399280"/>
            <a:ext cx="7557135" cy="365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latin typeface="Arial" panose="020B0604020202020204"/>
            </a:endParaRPr>
          </a:p>
        </p:txBody>
      </p:sp>
      <p:sp>
        <p:nvSpPr>
          <p:cNvPr id="466" name="CustomShape 6"/>
          <p:cNvSpPr/>
          <p:nvPr/>
        </p:nvSpPr>
        <p:spPr>
          <a:xfrm>
            <a:off x="467544" y="3789040"/>
            <a:ext cx="7200800" cy="952653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i="1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Iowans for Gun Safety </a:t>
            </a:r>
            <a:r>
              <a:rPr lang="en-US" sz="28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urges you to </a:t>
            </a:r>
            <a:r>
              <a:rPr lang="en-US" sz="2800" b="1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vote NO </a:t>
            </a:r>
            <a:r>
              <a:rPr lang="en-US" sz="2800" b="0" strike="noStrike" spc="-1" dirty="0">
                <a:solidFill>
                  <a:srgbClr val="000000"/>
                </a:solidFill>
                <a:latin typeface="Trebuchet MS" panose="020B0603020202020204"/>
                <a:ea typeface="Trebuchet MS" panose="020B0603020202020204"/>
              </a:rPr>
              <a:t>in the interest of greater public safety. </a:t>
            </a:r>
            <a:endParaRPr lang="en-US" sz="2800" b="0" strike="noStrike" spc="-1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048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2022 election ballot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1556792"/>
            <a:ext cx="7056784" cy="1728192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000" b="0" strike="noStrike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</a:t>
            </a:r>
            <a:r>
              <a:rPr lang="en-US" sz="3000" b="1" strike="noStrike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J</a:t>
            </a:r>
            <a:r>
              <a:rPr lang="en-US" sz="30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udges would be </a:t>
            </a:r>
            <a:r>
              <a:rPr lang="en-US" sz="3000" b="1" strike="noStrike" dirty="0">
                <a:solidFill>
                  <a:schemeClr val="accent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legally compelled</a:t>
            </a:r>
            <a:r>
              <a:rPr lang="en-US" sz="30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to opt in favor of the least restrictive interpretation of gun laws.</a:t>
            </a:r>
            <a:endParaRPr lang="en-US" sz="30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70727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34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What does </a:t>
            </a:r>
            <a:r>
              <a:rPr lang="en-US" sz="3400" b="1" dirty="0">
                <a:solidFill>
                  <a:schemeClr val="accent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“strict scrutiny”</a:t>
            </a:r>
            <a:r>
              <a:rPr lang="en-US" sz="34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Louisiana case: Convicted felon caught  with guns (handgun, AK-47)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1556792"/>
            <a:ext cx="7056784" cy="1728192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000" b="0" strike="noStrike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</a:t>
            </a:r>
            <a:r>
              <a:rPr lang="en-US" sz="3000" b="1" strike="noStrike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J</a:t>
            </a:r>
            <a:r>
              <a:rPr lang="en-US" sz="30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udges would be </a:t>
            </a:r>
            <a:r>
              <a:rPr lang="en-US" sz="3000" b="1" strike="noStrike" dirty="0">
                <a:solidFill>
                  <a:schemeClr val="accent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legally compelled</a:t>
            </a:r>
            <a:r>
              <a:rPr lang="en-US" sz="30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to opt in favor of the least restrictive interpretation of gun laws.</a:t>
            </a:r>
            <a:endParaRPr lang="en-US" sz="30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70727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34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What does </a:t>
            </a:r>
            <a:r>
              <a:rPr lang="en-US" sz="3400" b="1" dirty="0">
                <a:solidFill>
                  <a:schemeClr val="accent1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“strict scrutiny”</a:t>
            </a:r>
            <a:r>
              <a:rPr lang="en-US" sz="3400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  <a:sym typeface="+mn-ea"/>
              </a:rPr>
              <a:t>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Louisiana case: Convicted felon caught with guns (handgun, AK-47)</a:t>
            </a:r>
          </a:p>
          <a:p>
            <a:r>
              <a:rPr lang="en-US" sz="3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case dismissed!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13" name="CustomShape 2"/>
          <p:cNvSpPr/>
          <p:nvPr/>
        </p:nvSpPr>
        <p:spPr>
          <a:xfrm>
            <a:off x="395536" y="908720"/>
            <a:ext cx="6922770" cy="490988"/>
          </a:xfrm>
          <a:prstGeom prst="rect">
            <a:avLst/>
          </a:prstGeom>
          <a:gradFill rotWithShape="0">
            <a:gsLst>
              <a:gs pos="22000">
                <a:srgbClr val="E84900"/>
              </a:gs>
              <a:gs pos="100000">
                <a:srgbClr val="FE5F3B"/>
              </a:gs>
            </a:gsLst>
            <a:lin ang="16200000"/>
          </a:gradFill>
          <a:ln w="12700" cap="rnd">
            <a:solidFill>
              <a:schemeClr val="accent1"/>
            </a:solidFill>
            <a:round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b="0" strike="noStrike" spc="-1" dirty="0">
                <a:latin typeface="Arial" panose="020B0604020202020204"/>
              </a:rPr>
              <a:t>  </a:t>
            </a:r>
            <a:r>
              <a:rPr lang="en-US" sz="2600" b="1" strike="noStrike" spc="-1" dirty="0">
                <a:solidFill>
                  <a:schemeClr val="bg1"/>
                </a:solidFill>
                <a:latin typeface="Arial" panose="020B0604020202020204"/>
              </a:rPr>
              <a:t>Strict Scrutiny gun rights amendments…</a:t>
            </a:r>
          </a:p>
        </p:txBody>
      </p:sp>
      <p:sp>
        <p:nvSpPr>
          <p:cNvPr id="515" name="CustomShape 4"/>
          <p:cNvSpPr/>
          <p:nvPr/>
        </p:nvSpPr>
        <p:spPr>
          <a:xfrm>
            <a:off x="395536" y="1988840"/>
            <a:ext cx="6922770" cy="138354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2800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have been</a:t>
            </a:r>
            <a:r>
              <a:rPr lang="en-US" sz="2800" b="1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 adopted by only 3 states</a:t>
            </a:r>
            <a:r>
              <a:rPr lang="en-US" sz="2800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: Alabama, Louisiana, Missouri- </a:t>
            </a:r>
          </a:p>
          <a:p>
            <a:r>
              <a:rPr lang="en-US" sz="2800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  NOT great role models!</a:t>
            </a:r>
            <a:endParaRPr lang="en-US" sz="2800" spc="-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3717032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spc="-1" dirty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are l</a:t>
            </a:r>
            <a:r>
              <a:rPr lang="en-US" sz="2800" spc="-1" dirty="0"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ikely to </a:t>
            </a:r>
            <a:r>
              <a:rPr lang="en-US" sz="2800" spc="-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undermine</a:t>
            </a:r>
            <a:r>
              <a:rPr lang="en-US" sz="2800" spc="-1" dirty="0"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 </a:t>
            </a:r>
            <a:r>
              <a:rPr lang="en-US" sz="2800" spc="-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ea typeface="Trebuchet MS" panose="020B0603020202020204"/>
                <a:cs typeface="Calibri" panose="020F0502020204030204" pitchFamily="34" charset="0"/>
              </a:rPr>
              <a:t>state and local gun violence prevention laws</a:t>
            </a:r>
            <a:endParaRPr lang="en-US" sz="2800" spc="-1" dirty="0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07" name="CustomShape 6"/>
          <p:cNvSpPr/>
          <p:nvPr/>
        </p:nvSpPr>
        <p:spPr>
          <a:xfrm>
            <a:off x="251520" y="908720"/>
            <a:ext cx="6704760" cy="1337374"/>
          </a:xfrm>
          <a:prstGeom prst="rect">
            <a:avLst/>
          </a:prstGeom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700" b="0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</a:rPr>
              <a:t>By a nearly 2-to-1 margin, more Iowa voters oppose a “strict scrutiny” amendment than support it. </a:t>
            </a:r>
            <a:endParaRPr lang="en-US" sz="27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98884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January 2019 - </a:t>
            </a:r>
            <a:r>
              <a:rPr lang="en-US" sz="2400" dirty="0" err="1">
                <a:latin typeface="Trebuchet MS" panose="020B0603020202020204" pitchFamily="34" charset="0"/>
              </a:rPr>
              <a:t>SurveyUSA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07" name="CustomShape 6"/>
          <p:cNvSpPr/>
          <p:nvPr/>
        </p:nvSpPr>
        <p:spPr>
          <a:xfrm>
            <a:off x="251520" y="908720"/>
            <a:ext cx="6696744" cy="1337374"/>
          </a:xfrm>
          <a:prstGeom prst="rect">
            <a:avLst/>
          </a:prstGeom>
          <a:solidFill>
            <a:schemeClr val="accent1"/>
          </a:solidFill>
          <a:ln w="19050" cap="rnd">
            <a:solidFill>
              <a:schemeClr val="accent1"/>
            </a:solidFill>
            <a:round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700" b="0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</a:rPr>
              <a:t>By a nearly 2-to-1 margin, more Iowa voters oppose a “strict scrutiny” amendment than support it. </a:t>
            </a:r>
            <a:endParaRPr lang="en-US" sz="27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98884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January 2019 - </a:t>
            </a:r>
            <a:r>
              <a:rPr lang="en-US" sz="2400" dirty="0" err="1">
                <a:latin typeface="Trebuchet MS" panose="020B0603020202020204" pitchFamily="34" charset="0"/>
              </a:rPr>
              <a:t>SurveyUSA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7150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“</a:t>
            </a:r>
            <a:r>
              <a:rPr lang="en-US" sz="2400" b="1" dirty="0">
                <a:latin typeface="Trebuchet MS" panose="020B0603020202020204" pitchFamily="34" charset="0"/>
              </a:rPr>
              <a:t>After the potential implications of the amendment were explained</a:t>
            </a:r>
            <a:r>
              <a:rPr lang="en-US" sz="2400" dirty="0">
                <a:latin typeface="Trebuchet MS" panose="020B0603020202020204" pitchFamily="34" charset="0"/>
              </a:rPr>
              <a:t>, 54% indicated opposition to the proposal, compared to just 28% indicating support.”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65" name="CustomShape 5"/>
          <p:cNvSpPr/>
          <p:nvPr/>
        </p:nvSpPr>
        <p:spPr>
          <a:xfrm>
            <a:off x="690245" y="4399280"/>
            <a:ext cx="7557135" cy="365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231592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000" b="1" spc="-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</a:rPr>
              <a:t>Your NO vote </a:t>
            </a:r>
            <a:r>
              <a:rPr lang="en-US" sz="3000" spc="-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</a:rPr>
              <a:t>is a vote for greater safety—  for yourself, your family, and everyone in your community.</a:t>
            </a:r>
            <a:endParaRPr lang="en-US" sz="3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3277433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000" b="1" spc="-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</a:rPr>
              <a:t>Your NO vote </a:t>
            </a:r>
            <a:r>
              <a:rPr lang="en-US" sz="3000" spc="-1" dirty="0">
                <a:solidFill>
                  <a:srgbClr val="000000"/>
                </a:solidFill>
                <a:latin typeface="Calibri" panose="020F0502020204030204" pitchFamily="34" charset="0"/>
                <a:ea typeface="Trebuchet MS" panose="020B0603020202020204"/>
                <a:cs typeface="Calibri" panose="020F0502020204030204" pitchFamily="34" charset="0"/>
              </a:rPr>
              <a:t>will keep future decision-making about gun safety in our hands.</a:t>
            </a:r>
            <a:endParaRPr lang="en-US" sz="3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65527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the Conversation Alive  Vote NO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522360" y="2491560"/>
            <a:ext cx="6633720" cy="5076859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marL="127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sym typeface="+mn-ea"/>
              </a:rPr>
              <a:t>1. Call your family, friends and neighbors and inform them. </a:t>
            </a:r>
            <a:r>
              <a:rPr lang="en-US" sz="2400" b="1" spc="-1" dirty="0">
                <a:solidFill>
                  <a:schemeClr val="accent1"/>
                </a:solidFill>
                <a:latin typeface="Calibri" panose="020F0502020204030204"/>
                <a:ea typeface="Calibri" panose="020F0502020204030204"/>
                <a:sym typeface="+mn-ea"/>
              </a:rPr>
              <a:t>Ask them to vote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sym typeface="+mn-ea"/>
              </a:rPr>
              <a:t>against this “strict scrutiny” amendment.   </a:t>
            </a: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 dirty="0">
              <a:latin typeface="Arial" panose="020B0604020202020204"/>
            </a:endParaRPr>
          </a:p>
          <a:p>
            <a:pPr marL="127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sym typeface="+mn-ea"/>
              </a:rPr>
              <a:t>2. Support </a:t>
            </a:r>
            <a:r>
              <a:rPr lang="en-US" sz="2400" i="1" spc="-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sym typeface="+mn-ea"/>
              </a:rPr>
              <a:t>Iowans for Gun Safety</a:t>
            </a:r>
            <a:r>
              <a:rPr lang="en-US" sz="2400" b="1" i="1" spc="-1" dirty="0">
                <a:solidFill>
                  <a:srgbClr val="FF6400"/>
                </a:solidFill>
                <a:latin typeface="Calibri" panose="020F0502020204030204"/>
                <a:ea typeface="Calibri" panose="020F0502020204030204"/>
                <a:sym typeface="+mn-ea"/>
              </a:rPr>
              <a:t> </a:t>
            </a:r>
            <a:r>
              <a:rPr lang="en-US" sz="2400" spc="-1" dirty="0">
                <a:latin typeface="Calibri" panose="020F0502020204030204"/>
                <a:ea typeface="Calibri" panose="020F0502020204030204"/>
                <a:sym typeface="+mn-ea"/>
              </a:rPr>
              <a:t>with</a:t>
            </a:r>
            <a:r>
              <a:rPr lang="en-US" sz="2400" b="1" spc="-1" dirty="0">
                <a:solidFill>
                  <a:srgbClr val="FF6400"/>
                </a:solidFill>
                <a:latin typeface="Calibri" panose="020F0502020204030204"/>
                <a:ea typeface="Calibri" panose="020F0502020204030204"/>
                <a:sym typeface="+mn-ea"/>
              </a:rPr>
              <a:t> your contributions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sym typeface="+mn-ea"/>
              </a:rPr>
              <a:t>to help communicate this message.</a:t>
            </a:r>
          </a:p>
          <a:p>
            <a:pPr marL="127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 panose="020F0502020204030204"/>
              <a:sym typeface="+mn-ea"/>
            </a:endParaRPr>
          </a:p>
          <a:p>
            <a:pPr marL="1270" indent="0">
              <a:lnSpc>
                <a:spcPct val="100000"/>
              </a:lnSpc>
              <a:buClr>
                <a:srgbClr val="000000"/>
              </a:buClr>
              <a:buFont typeface="StarSymbol"/>
              <a:buNone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sym typeface="+mn-ea"/>
              </a:rPr>
              <a:t>3. Join </a:t>
            </a:r>
            <a:r>
              <a:rPr lang="en-US" sz="2400" i="1" spc="-1" dirty="0">
                <a:solidFill>
                  <a:srgbClr val="000000"/>
                </a:solidFill>
                <a:latin typeface="Calibri" panose="020F0502020204030204"/>
                <a:sym typeface="+mn-ea"/>
              </a:rPr>
              <a:t>Iowans for Gun Safety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sym typeface="+mn-ea"/>
              </a:rPr>
              <a:t>to </a:t>
            </a:r>
            <a:r>
              <a:rPr lang="en-US" sz="2400" b="1" spc="-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/>
                <a:sym typeface="+mn-ea"/>
              </a:rPr>
              <a:t>receive up-to-date information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/>
                <a:sym typeface="+mn-ea"/>
              </a:rPr>
              <a:t> on gun violence prevention actions you can take.</a:t>
            </a:r>
            <a:endParaRPr lang="en-US" sz="2400" b="0" strike="noStrike" spc="-1" dirty="0">
              <a:latin typeface="Arial" panose="020B0604020202020204"/>
            </a:endParaRPr>
          </a:p>
          <a:p>
            <a:pPr algn="ctr">
              <a:tabLst>
                <a:tab pos="0" algn="l"/>
              </a:tabLst>
            </a:pPr>
            <a:r>
              <a:rPr lang="en-US" sz="2800" b="1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Calibri" panose="020F0502020204030204"/>
                <a:sym typeface="+mn-ea"/>
              </a:rPr>
              <a:t>iowansforgunsafety.org</a:t>
            </a:r>
            <a:endParaRPr lang="en-US" sz="2800" b="1" spc="-1" dirty="0">
              <a:solidFill>
                <a:srgbClr val="000000"/>
              </a:solidFill>
              <a:latin typeface="Calibri" panose="020F0502020204030204"/>
              <a:ea typeface="Calibri" panose="020F0502020204030204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73" name="CustomShape 3"/>
          <p:cNvSpPr/>
          <p:nvPr/>
        </p:nvSpPr>
        <p:spPr>
          <a:xfrm>
            <a:off x="1801080" y="1230480"/>
            <a:ext cx="1790280" cy="363960"/>
          </a:xfrm>
          <a:prstGeom prst="rect">
            <a:avLst/>
          </a:prstGeom>
          <a:solidFill>
            <a:schemeClr val="accent2"/>
          </a:solidFill>
          <a:ln w="50800">
            <a:solidFill>
              <a:srgbClr val="235DA5"/>
            </a:solidFill>
            <a:miter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FFFFFF"/>
                </a:solidFill>
                <a:latin typeface="Trebuchet MS" panose="020B0603020202020204"/>
                <a:ea typeface="Trebuchet MS" panose="020B0603020202020204"/>
              </a:rPr>
              <a:t>WE NEED YOU</a:t>
            </a:r>
            <a:endParaRPr lang="en-US" sz="1800" b="0" strike="noStrike" spc="-1">
              <a:latin typeface="Arial" panose="020B0604020202020204"/>
            </a:endParaRPr>
          </a:p>
        </p:txBody>
      </p:sp>
      <p:sp>
        <p:nvSpPr>
          <p:cNvPr id="474" name="CustomShape 4"/>
          <p:cNvSpPr/>
          <p:nvPr/>
        </p:nvSpPr>
        <p:spPr>
          <a:xfrm>
            <a:off x="1057320" y="526680"/>
            <a:ext cx="3740040" cy="1612440"/>
          </a:xfrm>
          <a:prstGeom prst="rect">
            <a:avLst/>
          </a:prstGeom>
          <a:solidFill>
            <a:schemeClr val="accent2"/>
          </a:solidFill>
          <a:ln w="19050" cap="rnd">
            <a:solidFill>
              <a:srgbClr val="235DA5"/>
            </a:solidFill>
            <a:round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75" name="CustomShape 5"/>
          <p:cNvSpPr/>
          <p:nvPr/>
        </p:nvSpPr>
        <p:spPr>
          <a:xfrm>
            <a:off x="899015" y="476945"/>
            <a:ext cx="5126040" cy="1675440"/>
          </a:xfrm>
          <a:prstGeom prst="rect">
            <a:avLst/>
          </a:prstGeom>
          <a:solidFill>
            <a:schemeClr val="accent2"/>
          </a:solidFill>
          <a:ln w="19050" cap="rnd">
            <a:solidFill>
              <a:srgbClr val="235DA5"/>
            </a:solidFill>
            <a:round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Trebuchet MS" panose="020B0603020202020204"/>
                <a:ea typeface="Trebuchet MS" panose="020B0603020202020204"/>
              </a:rPr>
              <a:t>A Call To Action</a:t>
            </a:r>
            <a:endParaRPr lang="en-US" sz="3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323528" y="3789040"/>
            <a:ext cx="7272808" cy="2060649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800" spc="-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/>
                <a:sym typeface="+mn-ea"/>
              </a:rPr>
              <a:t>Contact us at:</a:t>
            </a:r>
            <a:r>
              <a:rPr lang="en-US" sz="4800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/>
                <a:sym typeface="+mn-ea"/>
              </a:rPr>
              <a:t> </a:t>
            </a:r>
            <a:r>
              <a:rPr lang="en-US" sz="4800" b="1" spc="-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/>
                <a:sym typeface="+mn-ea"/>
              </a:rPr>
              <a:t>IowansForGunSafety.org</a:t>
            </a:r>
            <a:endParaRPr lang="en-US" sz="4800" b="0" strike="noStrike" spc="-1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32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75" name="CustomShape 5"/>
          <p:cNvSpPr/>
          <p:nvPr/>
        </p:nvSpPr>
        <p:spPr>
          <a:xfrm>
            <a:off x="971600" y="1556792"/>
            <a:ext cx="5126040" cy="1675440"/>
          </a:xfrm>
          <a:prstGeom prst="rect">
            <a:avLst/>
          </a:prstGeom>
          <a:solidFill>
            <a:schemeClr val="accent2"/>
          </a:solidFill>
          <a:ln w="19050" cap="rnd">
            <a:solidFill>
              <a:srgbClr val="235DA5"/>
            </a:solidFill>
            <a:round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FFFFFF"/>
                </a:solidFill>
                <a:latin typeface="Trebuchet MS" panose="020B0603020202020204"/>
                <a:ea typeface="Trebuchet MS" panose="020B0603020202020204"/>
              </a:rPr>
              <a:t>Questions?</a:t>
            </a:r>
            <a:endParaRPr lang="en-US" sz="3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83568" y="119147"/>
            <a:ext cx="5974200" cy="6554187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marL="1270">
              <a:lnSpc>
                <a:spcPct val="100000"/>
              </a:lnSpc>
              <a:buClr>
                <a:schemeClr val="accent1"/>
              </a:buClr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Our Agenda:</a:t>
            </a:r>
          </a:p>
          <a:p>
            <a:pPr marL="457200" indent="-45593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3200" b="1" spc="-1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51562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Some clarifications</a:t>
            </a:r>
          </a:p>
          <a:p>
            <a:pPr marL="51562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tabLst>
                <a:tab pos="0" algn="l"/>
              </a:tabLst>
            </a:pPr>
            <a:endParaRPr lang="en-US" sz="3200" b="1" spc="-1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51562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Gun safety: a public health issue</a:t>
            </a:r>
          </a:p>
          <a:p>
            <a:pPr marL="51435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tabLst>
                <a:tab pos="0" algn="l"/>
              </a:tabLst>
            </a:pPr>
            <a:endParaRPr lang="en-US" sz="3200" b="1" strike="noStrike" spc="-1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51562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tabLst>
                <a:tab pos="0" algn="l"/>
              </a:tabLst>
            </a:pPr>
            <a:r>
              <a:rPr lang="en-US" sz="3200" b="1" strike="noStrike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Gun violence and solutions that work</a:t>
            </a:r>
          </a:p>
          <a:p>
            <a:pPr marL="51562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tabLst>
                <a:tab pos="0" algn="l"/>
              </a:tabLst>
            </a:pPr>
            <a:endParaRPr lang="en-US" sz="3200" b="1" strike="noStrike" spc="-1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51562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tabLst>
                <a:tab pos="0" algn="l"/>
              </a:tabLst>
            </a:pPr>
            <a:r>
              <a:rPr lang="en-US" sz="3200" b="1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</a:t>
            </a:r>
            <a:r>
              <a:rPr lang="en-US" sz="3200" b="1" strike="noStrike" spc="-1" dirty="0">
                <a:solidFill>
                  <a:schemeClr val="bg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he proposed amendment would not be good for Iowa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3600" b="1" strike="noStrike" spc="-1" dirty="0">
              <a:solidFill>
                <a:schemeClr val="bg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6793200" y="6114600"/>
            <a:ext cx="16308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2"/>
          <p:cNvSpPr/>
          <p:nvPr/>
        </p:nvSpPr>
        <p:spPr>
          <a:xfrm>
            <a:off x="467544" y="1052736"/>
            <a:ext cx="6687309" cy="1075764"/>
          </a:xfrm>
          <a:custGeom>
            <a:avLst/>
            <a:gdLst/>
            <a:ahLst/>
            <a:cxnLst/>
            <a:rect l="l" t="t" r="r" b="b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Our goal is to support policies that make gun ownership </a:t>
            </a:r>
            <a:r>
              <a:rPr lang="en-US" sz="3200" b="1" strike="noStrike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SAFER </a:t>
            </a:r>
            <a:r>
              <a:rPr lang="en-US" sz="3200" strike="noStrike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for all.</a:t>
            </a:r>
            <a:endParaRPr lang="en-US" sz="320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6793200" y="6114600"/>
            <a:ext cx="16308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01" name="CustomShape 4"/>
          <p:cNvSpPr/>
          <p:nvPr/>
        </p:nvSpPr>
        <p:spPr>
          <a:xfrm>
            <a:off x="467544" y="332656"/>
            <a:ext cx="6984284" cy="644877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</a:rPr>
              <a:t>Iowans For Gun Safety</a:t>
            </a:r>
            <a:endParaRPr lang="en-US" sz="3600" b="1" strike="noStrike" spc="-1" dirty="0">
              <a:solidFill>
                <a:schemeClr val="accent1"/>
              </a:solidFill>
              <a:latin typeface="Arial" panose="020B0604020202020204"/>
            </a:endParaRPr>
          </a:p>
        </p:txBody>
      </p:sp>
      <p:pic>
        <p:nvPicPr>
          <p:cNvPr id="7" name="Picture 15" descr="Picture 15"/>
          <p:cNvPicPr/>
          <p:nvPr/>
        </p:nvPicPr>
        <p:blipFill>
          <a:blip r:embed="rId3" cstate="print"/>
          <a:srcRect l="22807"/>
          <a:stretch>
            <a:fillRect/>
          </a:stretch>
        </p:blipFill>
        <p:spPr>
          <a:xfrm>
            <a:off x="1763688" y="2326814"/>
            <a:ext cx="4680520" cy="2846933"/>
          </a:xfrm>
          <a:prstGeom prst="rect">
            <a:avLst/>
          </a:prstGeom>
          <a:ln w="1270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763688" y="5517232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000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</a:rPr>
              <a:t>We are </a:t>
            </a:r>
            <a:r>
              <a:rPr lang="en-US" sz="3000" b="1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</a:rPr>
              <a:t>NOT</a:t>
            </a:r>
            <a:r>
              <a:rPr lang="en-US" sz="3000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</a:rPr>
              <a:t> against guns.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000" spc="-1" dirty="0">
                <a:solidFill>
                  <a:srgbClr val="262626"/>
                </a:solidFill>
                <a:latin typeface="Trebuchet MS" panose="020B0603020202020204" pitchFamily="34" charset="0"/>
                <a:ea typeface="Calibri" panose="020F0502020204030204"/>
              </a:rPr>
              <a:t>We are against gun violence.</a:t>
            </a:r>
            <a:endParaRPr lang="en-US" sz="3000" spc="-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" descr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2785675"/>
            <a:ext cx="3456384" cy="2592288"/>
          </a:xfrm>
          <a:prstGeom prst="rect">
            <a:avLst/>
          </a:prstGeom>
          <a:ln w="12700">
            <a:noFill/>
          </a:ln>
        </p:spPr>
      </p:pic>
      <p:sp>
        <p:nvSpPr>
          <p:cNvPr id="317" name="CustomShape 2"/>
          <p:cNvSpPr/>
          <p:nvPr/>
        </p:nvSpPr>
        <p:spPr>
          <a:xfrm>
            <a:off x="1331640" y="1340768"/>
            <a:ext cx="6120680" cy="138354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595959"/>
                </a:solidFill>
                <a:latin typeface="Trebuchet MS" panose="020B0603020202020204" pitchFamily="34" charset="0"/>
                <a:ea typeface="Calibri" panose="020F0502020204030204"/>
              </a:rPr>
              <a:t>Many people base their beliefs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595959"/>
                </a:solidFill>
                <a:latin typeface="Trebuchet MS" panose="020B0603020202020204" pitchFamily="34" charset="0"/>
                <a:ea typeface="Calibri" panose="020F0502020204030204"/>
              </a:rPr>
              <a:t>about gun ownership on the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pc="-1" dirty="0">
                <a:latin typeface="Trebuchet MS" panose="020B0603020202020204" pitchFamily="34" charset="0"/>
                <a:ea typeface="Calibri" panose="020F0502020204030204"/>
              </a:rPr>
              <a:t>Federal S</a:t>
            </a:r>
            <a:r>
              <a:rPr lang="en-US" sz="2800" b="1" strike="noStrike" spc="-1" dirty="0">
                <a:latin typeface="Trebuchet MS" panose="020B0603020202020204" pitchFamily="34" charset="0"/>
                <a:ea typeface="Calibri" panose="020F0502020204030204"/>
              </a:rPr>
              <a:t>econd Amendment</a:t>
            </a:r>
            <a:r>
              <a:rPr lang="en-US" sz="2800" b="0" strike="noStrike" spc="-1" dirty="0">
                <a:latin typeface="Trebuchet MS" panose="020B0603020202020204" pitchFamily="34" charset="0"/>
                <a:ea typeface="Calibri" panose="020F0502020204030204"/>
              </a:rPr>
              <a:t>. </a:t>
            </a:r>
            <a:endParaRPr lang="en-US" sz="28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6793200" y="6114600"/>
            <a:ext cx="16308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" descr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2785675"/>
            <a:ext cx="3456384" cy="2592288"/>
          </a:xfrm>
          <a:prstGeom prst="rect">
            <a:avLst/>
          </a:prstGeom>
          <a:ln w="12700">
            <a:noFill/>
          </a:ln>
        </p:spPr>
      </p:pic>
      <p:sp>
        <p:nvSpPr>
          <p:cNvPr id="317" name="CustomShape 2"/>
          <p:cNvSpPr/>
          <p:nvPr/>
        </p:nvSpPr>
        <p:spPr>
          <a:xfrm>
            <a:off x="1331640" y="1340768"/>
            <a:ext cx="6120680" cy="1383540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595959"/>
                </a:solidFill>
                <a:latin typeface="Trebuchet MS" panose="020B0603020202020204" pitchFamily="34" charset="0"/>
                <a:ea typeface="Calibri" panose="020F0502020204030204"/>
              </a:rPr>
              <a:t>Many people base their beliefs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595959"/>
                </a:solidFill>
                <a:latin typeface="Trebuchet MS" panose="020B0603020202020204" pitchFamily="34" charset="0"/>
                <a:ea typeface="Calibri" panose="020F0502020204030204"/>
              </a:rPr>
              <a:t>about gun ownership on the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pc="-1" dirty="0">
                <a:latin typeface="Trebuchet MS" panose="020B0603020202020204" pitchFamily="34" charset="0"/>
                <a:ea typeface="Calibri" panose="020F0502020204030204"/>
              </a:rPr>
              <a:t>Federal S</a:t>
            </a:r>
            <a:r>
              <a:rPr lang="en-US" sz="2800" b="1" strike="noStrike" spc="-1" dirty="0">
                <a:latin typeface="Trebuchet MS" panose="020B0603020202020204" pitchFamily="34" charset="0"/>
                <a:ea typeface="Calibri" panose="020F0502020204030204"/>
              </a:rPr>
              <a:t>econd Amendment</a:t>
            </a:r>
            <a:r>
              <a:rPr lang="en-US" sz="2800" b="0" strike="noStrike" spc="-1" dirty="0">
                <a:latin typeface="Trebuchet MS" panose="020B0603020202020204" pitchFamily="34" charset="0"/>
                <a:ea typeface="Calibri" panose="020F0502020204030204"/>
              </a:rPr>
              <a:t>. </a:t>
            </a:r>
            <a:endParaRPr lang="en-US" sz="28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6793200" y="6114600"/>
            <a:ext cx="16308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83CC27-8E4C-4BC8-B5CB-0800D5B24625}"/>
              </a:ext>
            </a:extLst>
          </p:cNvPr>
          <p:cNvSpPr txBox="1"/>
          <p:nvPr/>
        </p:nvSpPr>
        <p:spPr>
          <a:xfrm>
            <a:off x="1187624" y="5733256"/>
            <a:ext cx="5310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But what is proposed for Iowa is something different…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4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4"/>
          <p:cNvSpPr/>
          <p:nvPr/>
        </p:nvSpPr>
        <p:spPr>
          <a:xfrm>
            <a:off x="395536" y="3501008"/>
            <a:ext cx="6546850" cy="1937538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93% </a:t>
            </a:r>
            <a:r>
              <a:rPr lang="en-US" sz="4000" b="0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of all gun owners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0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and </a:t>
            </a:r>
            <a:r>
              <a:rPr lang="en-US" sz="4000" b="1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80% </a:t>
            </a:r>
            <a:r>
              <a:rPr lang="en-US" sz="4000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of hunters </a:t>
            </a:r>
            <a:endParaRPr lang="en-US" sz="40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DO NOT BELONG TO THE NRA</a:t>
            </a:r>
            <a:r>
              <a:rPr lang="en-US" sz="2400" b="0" strike="noStrike" spc="-1" dirty="0">
                <a:solidFill>
                  <a:srgbClr val="FE5000"/>
                </a:solidFill>
                <a:latin typeface="Calibri" panose="020F0502020204030204"/>
                <a:ea typeface="Calibri" panose="020F0502020204030204"/>
              </a:rPr>
              <a:t>      </a:t>
            </a:r>
            <a:endParaRPr lang="en-US" sz="2400" b="0" strike="noStrike" spc="-1" dirty="0">
              <a:latin typeface="Arial" panose="020B0604020202020204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#2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48478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chemeClr val="bg2"/>
                </a:solidFill>
                <a:latin typeface="Trebuchet MS" panose="020B0603020202020204" pitchFamily="34" charset="0"/>
                <a:ea typeface="Calibri" panose="020F0502020204030204"/>
              </a:rPr>
              <a:t>NRA</a:t>
            </a:r>
            <a:r>
              <a:rPr lang="en-US" sz="3200" spc="-1" dirty="0">
                <a:solidFill>
                  <a:schemeClr val="bg2"/>
                </a:solidFill>
                <a:latin typeface="Trebuchet MS" panose="020B0603020202020204" pitchFamily="34" charset="0"/>
                <a:ea typeface="Calibri" panose="020F0502020204030204"/>
              </a:rPr>
              <a:t> – claims 5 million members, but that’s only</a:t>
            </a:r>
            <a:r>
              <a:rPr lang="en-US" sz="48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1.5%</a:t>
            </a:r>
            <a:r>
              <a:rPr lang="en-US" sz="4800" b="1" spc="-1" dirty="0">
                <a:solidFill>
                  <a:srgbClr val="FE5000"/>
                </a:solidFill>
                <a:latin typeface="Trebuchet MS" panose="020B0603020202020204" pitchFamily="34" charset="0"/>
                <a:ea typeface="Calibri" panose="020F0502020204030204"/>
              </a:rPr>
              <a:t> </a:t>
            </a:r>
            <a:r>
              <a:rPr lang="en-US" sz="3200" spc="-1" dirty="0">
                <a:solidFill>
                  <a:schemeClr val="bg2"/>
                </a:solidFill>
                <a:latin typeface="Trebuchet MS" panose="020B0603020202020204" pitchFamily="34" charset="0"/>
                <a:ea typeface="Calibri" panose="020F0502020204030204"/>
              </a:rPr>
              <a:t>of all Americans</a:t>
            </a:r>
            <a:endParaRPr lang="en-US" sz="3200" spc="-1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4"/>
          <p:cNvSpPr/>
          <p:nvPr/>
        </p:nvSpPr>
        <p:spPr>
          <a:xfrm>
            <a:off x="395536" y="3501008"/>
            <a:ext cx="6546850" cy="3168645"/>
          </a:xfrm>
          <a:prstGeom prst="rect">
            <a:avLst/>
          </a:prstGeom>
          <a:noFill/>
          <a:ln w="127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720" tIns="45000" rIns="4572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strike="noStrike" spc="-1" dirty="0">
                <a:solidFill>
                  <a:srgbClr val="1C6BEC"/>
                </a:solidFill>
                <a:latin typeface="Calibri" panose="020F0502020204030204"/>
                <a:ea typeface="Calibri" panose="020F0502020204030204"/>
              </a:rPr>
              <a:t>Responsible Iowa gun owners support background checks, gun safety training, and requiring a license to carry a gun in public </a:t>
            </a:r>
            <a:r>
              <a:rPr lang="en-US" sz="2400" strike="noStrike" spc="-1" dirty="0">
                <a:solidFill>
                  <a:srgbClr val="FE5000"/>
                </a:solidFill>
                <a:latin typeface="Calibri" panose="020F0502020204030204"/>
                <a:ea typeface="Calibri" panose="020F0502020204030204"/>
              </a:rPr>
              <a:t> </a:t>
            </a:r>
            <a:endParaRPr lang="en-US" sz="2400" strike="noStrike" spc="-1" dirty="0">
              <a:latin typeface="Arial" panose="020B0604020202020204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6733440" y="6114600"/>
            <a:ext cx="222840" cy="217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32352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 #2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48478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chemeClr val="bg2"/>
                </a:solidFill>
                <a:latin typeface="Trebuchet MS" panose="020B0603020202020204" pitchFamily="34" charset="0"/>
                <a:ea typeface="Calibri" panose="020F0502020204030204"/>
              </a:rPr>
              <a:t>NRA</a:t>
            </a:r>
            <a:r>
              <a:rPr lang="en-US" sz="3200" spc="-1" dirty="0">
                <a:solidFill>
                  <a:schemeClr val="bg2"/>
                </a:solidFill>
                <a:latin typeface="Trebuchet MS" panose="020B0603020202020204" pitchFamily="34" charset="0"/>
                <a:ea typeface="Calibri" panose="020F0502020204030204"/>
              </a:rPr>
              <a:t> – claims 5 million members, but that’s only</a:t>
            </a:r>
            <a:r>
              <a:rPr lang="en-US" sz="4800" b="1" spc="-1" dirty="0">
                <a:solidFill>
                  <a:srgbClr val="FF6400"/>
                </a:solidFill>
                <a:latin typeface="Trebuchet MS" panose="020B0603020202020204" pitchFamily="34" charset="0"/>
                <a:ea typeface="Calibri" panose="020F0502020204030204"/>
              </a:rPr>
              <a:t>1.5%</a:t>
            </a:r>
            <a:r>
              <a:rPr lang="en-US" sz="4800" b="1" spc="-1" dirty="0">
                <a:solidFill>
                  <a:srgbClr val="FE5000"/>
                </a:solidFill>
                <a:latin typeface="Trebuchet MS" panose="020B0603020202020204" pitchFamily="34" charset="0"/>
                <a:ea typeface="Calibri" panose="020F0502020204030204"/>
              </a:rPr>
              <a:t> </a:t>
            </a:r>
            <a:r>
              <a:rPr lang="en-US" sz="3200" spc="-1" dirty="0">
                <a:solidFill>
                  <a:schemeClr val="bg2"/>
                </a:solidFill>
                <a:latin typeface="Trebuchet MS" panose="020B0603020202020204" pitchFamily="34" charset="0"/>
                <a:ea typeface="Calibri" panose="020F0502020204030204"/>
              </a:rPr>
              <a:t>of all Americans</a:t>
            </a:r>
            <a:endParaRPr lang="en-US" sz="3200" spc="-1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76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E5000"/>
      </a:accent1>
      <a:accent2>
        <a:srgbClr val="307FE2"/>
      </a:accent2>
      <a:accent3>
        <a:srgbClr val="8E2D00"/>
      </a:accent3>
      <a:accent4>
        <a:srgbClr val="C3D7EE"/>
      </a:accent4>
      <a:accent5>
        <a:srgbClr val="6D2200"/>
      </a:accent5>
      <a:accent6>
        <a:srgbClr val="A7C6E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FE5000"/>
      </a:accent1>
      <a:accent2>
        <a:srgbClr val="307FE2"/>
      </a:accent2>
      <a:accent3>
        <a:srgbClr val="8E2D00"/>
      </a:accent3>
      <a:accent4>
        <a:srgbClr val="C3D7EE"/>
      </a:accent4>
      <a:accent5>
        <a:srgbClr val="6D2200"/>
      </a:accent5>
      <a:accent6>
        <a:srgbClr val="A7C6E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9671</TotalTime>
  <Words>1328</Words>
  <Application>Microsoft Office PowerPoint</Application>
  <PresentationFormat>On-screen Show (4:3)</PresentationFormat>
  <Paragraphs>195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DejaVu Sans</vt:lpstr>
      <vt:lpstr>StarSymbol</vt:lpstr>
      <vt:lpstr>Symbol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STRICT SCRUTINY IS NOT PART OF THE FEDERAL  2nd AMENDMENT</vt:lpstr>
      <vt:lpstr>Not the same…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</dc:creator>
  <cp:lastModifiedBy>Dennis Cobb</cp:lastModifiedBy>
  <cp:revision>230</cp:revision>
  <cp:lastPrinted>2021-03-31T19:28:31Z</cp:lastPrinted>
  <dcterms:created xsi:type="dcterms:W3CDTF">2021-03-14T22:46:00Z</dcterms:created>
  <dcterms:modified xsi:type="dcterms:W3CDTF">2022-02-15T14:54:52Z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